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585" r:id="rId2"/>
    <p:sldId id="603" r:id="rId3"/>
    <p:sldId id="698" r:id="rId4"/>
    <p:sldId id="605" r:id="rId5"/>
    <p:sldId id="624" r:id="rId6"/>
    <p:sldId id="507" r:id="rId7"/>
    <p:sldId id="265" r:id="rId8"/>
    <p:sldId id="429" r:id="rId9"/>
    <p:sldId id="599" r:id="rId10"/>
    <p:sldId id="337" r:id="rId11"/>
    <p:sldId id="602" r:id="rId12"/>
    <p:sldId id="699" r:id="rId13"/>
    <p:sldId id="512" r:id="rId14"/>
    <p:sldId id="700" r:id="rId15"/>
    <p:sldId id="701" r:id="rId16"/>
    <p:sldId id="611" r:id="rId17"/>
    <p:sldId id="702" r:id="rId18"/>
    <p:sldId id="595" r:id="rId19"/>
    <p:sldId id="333" r:id="rId20"/>
    <p:sldId id="671" r:id="rId21"/>
    <p:sldId id="627" r:id="rId22"/>
    <p:sldId id="628" r:id="rId23"/>
    <p:sldId id="629" r:id="rId24"/>
    <p:sldId id="630" r:id="rId25"/>
    <p:sldId id="631" r:id="rId26"/>
    <p:sldId id="632" r:id="rId27"/>
    <p:sldId id="633" r:id="rId28"/>
    <p:sldId id="634" r:id="rId29"/>
    <p:sldId id="672" r:id="rId30"/>
    <p:sldId id="673" r:id="rId31"/>
    <p:sldId id="674" r:id="rId32"/>
    <p:sldId id="675" r:id="rId33"/>
    <p:sldId id="676" r:id="rId34"/>
    <p:sldId id="677" r:id="rId35"/>
    <p:sldId id="678" r:id="rId36"/>
    <p:sldId id="703" r:id="rId37"/>
    <p:sldId id="643" r:id="rId38"/>
    <p:sldId id="684" r:id="rId39"/>
    <p:sldId id="685" r:id="rId40"/>
    <p:sldId id="686" r:id="rId41"/>
    <p:sldId id="687" r:id="rId42"/>
    <p:sldId id="688" r:id="rId43"/>
    <p:sldId id="696" r:id="rId44"/>
    <p:sldId id="693" r:id="rId45"/>
    <p:sldId id="692" r:id="rId46"/>
    <p:sldId id="690" r:id="rId47"/>
    <p:sldId id="704" r:id="rId48"/>
    <p:sldId id="655" r:id="rId49"/>
    <p:sldId id="656" r:id="rId50"/>
    <p:sldId id="691" r:id="rId51"/>
    <p:sldId id="697" r:id="rId52"/>
    <p:sldId id="651" r:id="rId53"/>
    <p:sldId id="695" r:id="rId54"/>
    <p:sldId id="645" r:id="rId55"/>
    <p:sldId id="646" r:id="rId56"/>
    <p:sldId id="647" r:id="rId57"/>
  </p:sldIdLst>
  <p:sldSz cx="9144000" cy="6858000" type="screen4x3"/>
  <p:notesSz cx="6648450" cy="9774238"/>
  <p:embeddedFontLst>
    <p:embeddedFont>
      <p:font typeface="楷体" panose="02010609060101010101" pitchFamily="49" charset="-122"/>
      <p:regular r:id="rId60"/>
    </p:embeddedFont>
    <p:embeddedFont>
      <p:font typeface="楷体_GB2312" panose="02010609030101010101" pitchFamily="49" charset="-122"/>
      <p:regular r:id="rId61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800" b="1" kern="1200">
        <a:solidFill>
          <a:schemeClr val="bg1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800" b="1" kern="1200">
        <a:solidFill>
          <a:schemeClr val="bg1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800" b="1" kern="1200">
        <a:solidFill>
          <a:schemeClr val="bg1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800" b="1" kern="1200">
        <a:solidFill>
          <a:schemeClr val="bg1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800" b="1" kern="1200">
        <a:solidFill>
          <a:schemeClr val="bg1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bg1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bg1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bg1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bg1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6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FFFF00"/>
    <a:srgbClr val="FFCCFF"/>
    <a:srgbClr val="CCFFCC"/>
    <a:srgbClr val="CCFF33"/>
    <a:srgbClr val="FF0000"/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360" autoAdjust="0"/>
    <p:restoredTop sz="99223" autoAdjust="0"/>
  </p:normalViewPr>
  <p:slideViewPr>
    <p:cSldViewPr>
      <p:cViewPr varScale="1">
        <p:scale>
          <a:sx n="108" d="100"/>
          <a:sy n="108" d="100"/>
        </p:scale>
        <p:origin x="-546" y="-90"/>
      </p:cViewPr>
      <p:guideLst>
        <p:guide orient="horz" pos="2160"/>
        <p:guide pos="26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4.xml"/><Relationship Id="rId7" Type="http://schemas.openxmlformats.org/officeDocument/2006/relationships/slide" Target="slides/slide47.xml"/><Relationship Id="rId2" Type="http://schemas.openxmlformats.org/officeDocument/2006/relationships/slide" Target="slides/slide29.xml"/><Relationship Id="rId1" Type="http://schemas.openxmlformats.org/officeDocument/2006/relationships/slide" Target="slides/slide10.xml"/><Relationship Id="rId6" Type="http://schemas.openxmlformats.org/officeDocument/2006/relationships/slide" Target="slides/slide46.xml"/><Relationship Id="rId5" Type="http://schemas.openxmlformats.org/officeDocument/2006/relationships/slide" Target="slides/slide40.xml"/><Relationship Id="rId4" Type="http://schemas.openxmlformats.org/officeDocument/2006/relationships/slide" Target="slides/slide3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>
            <a:extLst>
              <a:ext uri="{FF2B5EF4-FFF2-40B4-BE49-F238E27FC236}">
                <a16:creationId xmlns:a16="http://schemas.microsoft.com/office/drawing/2014/main" id="{EF8E3B76-BCE7-4680-8C9B-6399D8AED3B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772" tIns="45386" rIns="90772" bIns="45386" numCol="1" anchor="t" anchorCtr="0" compatLnSpc="1">
            <a:prstTxWarp prst="textNoShape">
              <a:avLst/>
            </a:prstTxWarp>
          </a:bodyPr>
          <a:lstStyle>
            <a:lvl1pPr defTabSz="908050">
              <a:defRPr sz="1200"/>
            </a:lvl1pPr>
          </a:lstStyle>
          <a:p>
            <a:endParaRPr lang="en-US" altLang="zh-CN"/>
          </a:p>
        </p:txBody>
      </p:sp>
      <p:sp>
        <p:nvSpPr>
          <p:cNvPr id="333827" name="Rectangle 3">
            <a:extLst>
              <a:ext uri="{FF2B5EF4-FFF2-40B4-BE49-F238E27FC236}">
                <a16:creationId xmlns:a16="http://schemas.microsoft.com/office/drawing/2014/main" id="{1A4490D4-A63D-45CB-BDA3-EDC5A635CD9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772" tIns="45386" rIns="90772" bIns="45386" numCol="1" anchor="t" anchorCtr="0" compatLnSpc="1">
            <a:prstTxWarp prst="textNoShape">
              <a:avLst/>
            </a:prstTxWarp>
          </a:bodyPr>
          <a:lstStyle>
            <a:lvl1pPr algn="r" defTabSz="908050">
              <a:defRPr sz="1200"/>
            </a:lvl1pPr>
          </a:lstStyle>
          <a:p>
            <a:endParaRPr lang="en-US" altLang="zh-CN"/>
          </a:p>
        </p:txBody>
      </p:sp>
      <p:sp>
        <p:nvSpPr>
          <p:cNvPr id="333828" name="Rectangle 4">
            <a:extLst>
              <a:ext uri="{FF2B5EF4-FFF2-40B4-BE49-F238E27FC236}">
                <a16:creationId xmlns:a16="http://schemas.microsoft.com/office/drawing/2014/main" id="{093A5F34-DA08-4AFB-A998-2B396A056D2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85288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772" tIns="45386" rIns="90772" bIns="45386" numCol="1" anchor="b" anchorCtr="0" compatLnSpc="1">
            <a:prstTxWarp prst="textNoShape">
              <a:avLst/>
            </a:prstTxWarp>
          </a:bodyPr>
          <a:lstStyle>
            <a:lvl1pPr defTabSz="908050">
              <a:defRPr sz="1200"/>
            </a:lvl1pPr>
          </a:lstStyle>
          <a:p>
            <a:endParaRPr lang="en-US" altLang="zh-CN"/>
          </a:p>
        </p:txBody>
      </p:sp>
      <p:sp>
        <p:nvSpPr>
          <p:cNvPr id="333829" name="Rectangle 5">
            <a:extLst>
              <a:ext uri="{FF2B5EF4-FFF2-40B4-BE49-F238E27FC236}">
                <a16:creationId xmlns:a16="http://schemas.microsoft.com/office/drawing/2014/main" id="{290D8CC1-D4E6-45EA-BA23-8BB2668897F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85288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772" tIns="45386" rIns="90772" bIns="45386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/>
            </a:lvl1pPr>
          </a:lstStyle>
          <a:p>
            <a:fld id="{71A4C00B-9961-422A-8A0F-B5DEF0D9536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>
            <a:extLst>
              <a:ext uri="{FF2B5EF4-FFF2-40B4-BE49-F238E27FC236}">
                <a16:creationId xmlns:a16="http://schemas.microsoft.com/office/drawing/2014/main" id="{A9837B3F-4240-482A-B3E5-16E069A1C85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424963" name="Rectangle 3">
            <a:extLst>
              <a:ext uri="{FF2B5EF4-FFF2-40B4-BE49-F238E27FC236}">
                <a16:creationId xmlns:a16="http://schemas.microsoft.com/office/drawing/2014/main" id="{15A46E28-C147-4AE3-BE9D-9E2F0818EB7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6555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424964" name="Rectangle 4">
            <a:extLst>
              <a:ext uri="{FF2B5EF4-FFF2-40B4-BE49-F238E27FC236}">
                <a16:creationId xmlns:a16="http://schemas.microsoft.com/office/drawing/2014/main" id="{5A53FCA2-3B4A-427B-902C-9D756A9A0864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881063" y="733425"/>
            <a:ext cx="4886325" cy="36655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24965" name="Rectangle 5">
            <a:extLst>
              <a:ext uri="{FF2B5EF4-FFF2-40B4-BE49-F238E27FC236}">
                <a16:creationId xmlns:a16="http://schemas.microsoft.com/office/drawing/2014/main" id="{272A8190-2F36-4B3E-A876-A9C6FA4D24E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5163" y="4643438"/>
            <a:ext cx="5318125" cy="439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24966" name="Rectangle 6">
            <a:extLst>
              <a:ext uri="{FF2B5EF4-FFF2-40B4-BE49-F238E27FC236}">
                <a16:creationId xmlns:a16="http://schemas.microsoft.com/office/drawing/2014/main" id="{383073DA-C9BE-44D1-A971-100138B4AF1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8370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424967" name="Rectangle 7">
            <a:extLst>
              <a:ext uri="{FF2B5EF4-FFF2-40B4-BE49-F238E27FC236}">
                <a16:creationId xmlns:a16="http://schemas.microsoft.com/office/drawing/2014/main" id="{D09017CB-17D8-4F85-B492-D5DBFEF876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5550" y="928370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fld id="{C35D19E4-0055-4415-A3F7-0D3ED0BA561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1323C9-D05F-4F9E-8334-FE823651C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76D2F6-E1F1-4669-9413-D6B2901CD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546040732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45B6F8-C512-4341-9790-4DAC9A98B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D7B210-1FF9-4760-9EC7-70E6F3486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70012165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F02E336-4444-47D9-A6D0-F44DC63BFE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F3B16F-44ED-4DC8-8474-DA059D2ED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58025622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8AC2F-E59B-4E40-B8F9-A4EF6324C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947CA5-7B10-4FEB-AE2C-55E435F04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01097789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55A886-535B-47D1-A368-86BD89CE4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9476DE-CA30-4BB7-B989-321A7329A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53983276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77577-C5AF-4356-B5CE-33F17ECCC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56290F-A44D-4B8D-9811-24AC499814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38BF1C-6F49-4815-9C18-C045CAD2E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34552344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1723FB-2D52-492E-BD63-AB121BF5D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B03EF5-353A-4F91-9F56-635A8EB99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6B6970-C728-4151-B9B3-229CE30E5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DC4FA2-8FD9-4266-81AF-677FE93515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9B3765-45EA-4BF3-B584-0BEB5B971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34686362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AA878-A18C-4E9E-967C-2C12E8DD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98379430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5219797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ED087C-8477-4367-ACA0-020F6A06E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46918D-245C-455A-B890-84910D46D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803B62-8D30-43AC-83B5-20DCFABD6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81554855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E178A1-195C-4C85-A6FE-F4512C65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A456C33-BF9B-4A16-8EE5-A3F7A96D2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0E05B8-F6B6-40DC-9691-47B92E310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7312873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061A15E-A45D-4F79-BB31-4E2954DD65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EEEB153-6842-4730-AB42-0099745B37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C15D395-975B-41A3-B2CD-942BF7D149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72450" y="6237288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fld id="{9E3F5BF7-485E-45A7-B482-64FD5CB82CD5}" type="slidenum">
              <a:rPr lang="en-US" altLang="zh-CN" sz="2400" b="0">
                <a:solidFill>
                  <a:srgbClr val="CC66FF"/>
                </a:solidFill>
                <a:ea typeface="宋体" panose="02010600030101010101" pitchFamily="2" charset="-122"/>
              </a:rPr>
              <a:pPr>
                <a:spcBef>
                  <a:spcPct val="50000"/>
                </a:spcBef>
              </a:pPr>
              <a:t>‹#›</a:t>
            </a:fld>
            <a:endParaRPr lang="en-US" altLang="zh-CN" sz="2400" b="0">
              <a:solidFill>
                <a:srgbClr val="CC66FF"/>
              </a:solidFill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random/>
  </p:transition>
  <p:txStyles>
    <p:titleStyle>
      <a:lvl1pPr algn="ctr" rtl="0" fontAlgn="base">
        <a:spcBef>
          <a:spcPct val="0"/>
        </a:spcBef>
        <a:spcAft>
          <a:spcPct val="0"/>
        </a:spcAft>
        <a:defRPr kumimoji="1"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Times New Roman" panose="02020603050405020304" pitchFamily="18" charset="0"/>
          <a:ea typeface="楷体_GB2312" pitchFamily="49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Times New Roman" panose="02020603050405020304" pitchFamily="18" charset="0"/>
          <a:ea typeface="楷体_GB2312" pitchFamily="49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Times New Roman" panose="02020603050405020304" pitchFamily="18" charset="0"/>
          <a:ea typeface="楷体_GB2312" pitchFamily="49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Times New Roman" panose="02020603050405020304" pitchFamily="18" charset="0"/>
          <a:ea typeface="楷体_GB2312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Times New Roman" panose="02020603050405020304" pitchFamily="18" charset="0"/>
          <a:ea typeface="楷体_GB2312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Times New Roman" panose="02020603050405020304" pitchFamily="18" charset="0"/>
          <a:ea typeface="楷体_GB2312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Times New Roman" panose="02020603050405020304" pitchFamily="18" charset="0"/>
          <a:ea typeface="楷体_GB2312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Times New Roman" panose="02020603050405020304" pitchFamily="18" charset="0"/>
          <a:ea typeface="楷体_GB2312" pitchFamily="49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b="1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b="1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b="1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b="1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6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7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0.jpeg"/><Relationship Id="rId4" Type="http://schemas.openxmlformats.org/officeDocument/2006/relationships/image" Target="../media/image1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2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4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9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2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39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2.w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5" name="Rectangle 3">
            <a:extLst>
              <a:ext uri="{FF2B5EF4-FFF2-40B4-BE49-F238E27FC236}">
                <a16:creationId xmlns:a16="http://schemas.microsoft.com/office/drawing/2014/main" id="{DA2D0826-F5B4-4844-A97A-498A7F4112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1268413"/>
            <a:ext cx="8785225" cy="3744912"/>
          </a:xfrm>
        </p:spPr>
        <p:txBody>
          <a:bodyPr/>
          <a:lstStyle/>
          <a:p>
            <a:pPr marL="1257300" indent="-1257300"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5.1 </a:t>
            </a:r>
            <a:r>
              <a:rPr lang="zh-CN" altLang="en-US" sz="4000">
                <a:solidFill>
                  <a:schemeClr val="tx1"/>
                </a:solidFill>
              </a:rPr>
              <a:t>原子结构的近代概念</a:t>
            </a:r>
          </a:p>
          <a:p>
            <a:pPr marL="1257300" indent="-1257300"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5.2 </a:t>
            </a:r>
            <a:r>
              <a:rPr lang="zh-CN" altLang="en-US" sz="4000">
                <a:solidFill>
                  <a:schemeClr val="tx1"/>
                </a:solidFill>
              </a:rPr>
              <a:t>多电子原子的电子分布方式</a:t>
            </a:r>
          </a:p>
          <a:p>
            <a:pPr marL="1257300" indent="-1257300">
              <a:buFontTx/>
              <a:buNone/>
            </a:pPr>
            <a:r>
              <a:rPr lang="zh-CN" altLang="en-US" sz="4000">
                <a:solidFill>
                  <a:schemeClr val="tx1"/>
                </a:solidFill>
              </a:rPr>
              <a:t>      和周期系</a:t>
            </a:r>
          </a:p>
          <a:p>
            <a:pPr marL="1257300" indent="-1257300"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5.3 </a:t>
            </a:r>
            <a:r>
              <a:rPr lang="zh-CN" altLang="en-US" sz="4000">
                <a:solidFill>
                  <a:schemeClr val="tx1"/>
                </a:solidFill>
              </a:rPr>
              <a:t>化学键和分子间相互作用力</a:t>
            </a:r>
          </a:p>
          <a:p>
            <a:pPr marL="1257300" indent="-1257300"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5.4 </a:t>
            </a:r>
            <a:r>
              <a:rPr lang="zh-CN" altLang="en-US" sz="4000">
                <a:solidFill>
                  <a:schemeClr val="tx1"/>
                </a:solidFill>
              </a:rPr>
              <a:t>晶体结构 </a:t>
            </a:r>
          </a:p>
        </p:txBody>
      </p:sp>
      <p:sp>
        <p:nvSpPr>
          <p:cNvPr id="561157" name="Rectangle 5">
            <a:extLst>
              <a:ext uri="{FF2B5EF4-FFF2-40B4-BE49-F238E27FC236}">
                <a16:creationId xmlns:a16="http://schemas.microsoft.com/office/drawing/2014/main" id="{6C21E677-E605-43B6-8624-4D42BF1DA6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115888"/>
            <a:ext cx="7924800" cy="1219200"/>
          </a:xfrm>
          <a:noFill/>
          <a:ln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第</a:t>
            </a:r>
            <a:r>
              <a:rPr lang="en-US" altLang="zh-CN">
                <a:solidFill>
                  <a:schemeClr val="tx1"/>
                </a:solidFill>
              </a:rPr>
              <a:t>5</a:t>
            </a:r>
            <a:r>
              <a:rPr lang="zh-CN" altLang="en-US">
                <a:solidFill>
                  <a:schemeClr val="tx1"/>
                </a:solidFill>
              </a:rPr>
              <a:t>章  物质结构基础</a:t>
            </a: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21" name="Rectangle 9">
            <a:extLst>
              <a:ext uri="{FF2B5EF4-FFF2-40B4-BE49-F238E27FC236}">
                <a16:creationId xmlns:a16="http://schemas.microsoft.com/office/drawing/2014/main" id="{AD004530-AEC0-4760-966E-315613F76E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67175" y="1125538"/>
            <a:ext cx="4826000" cy="5329237"/>
          </a:xfrm>
          <a:noFill/>
          <a:ln/>
        </p:spPr>
        <p:txBody>
          <a:bodyPr/>
          <a:lstStyle/>
          <a:p>
            <a:pPr marL="0" indent="0" algn="just">
              <a:buFontTx/>
              <a:buNone/>
            </a:pPr>
            <a:r>
              <a:rPr lang="en-US" altLang="zh-CN">
                <a:solidFill>
                  <a:schemeClr val="tx1"/>
                </a:solidFill>
              </a:rPr>
              <a:t>    1927</a:t>
            </a:r>
            <a:r>
              <a:rPr lang="zh-CN" altLang="en-US">
                <a:solidFill>
                  <a:schemeClr val="tx1"/>
                </a:solidFill>
              </a:rPr>
              <a:t>年，德国的海森堡提出</a:t>
            </a:r>
            <a:r>
              <a:rPr lang="zh-CN" altLang="en-US">
                <a:solidFill>
                  <a:schemeClr val="accent2"/>
                </a:solidFill>
              </a:rPr>
              <a:t>不确定原理</a:t>
            </a:r>
            <a:r>
              <a:rPr lang="zh-CN" altLang="en-US">
                <a:solidFill>
                  <a:schemeClr val="tx1"/>
                </a:solidFill>
              </a:rPr>
              <a:t>（测不准原理</a:t>
            </a:r>
            <a:r>
              <a:rPr lang="en-US" altLang="zh-CN">
                <a:solidFill>
                  <a:schemeClr val="tx1"/>
                </a:solidFill>
              </a:rPr>
              <a:t>, </a:t>
            </a:r>
            <a:r>
              <a:rPr lang="en-US" altLang="zh-CN">
                <a:solidFill>
                  <a:schemeClr val="accent2"/>
                </a:solidFill>
              </a:rPr>
              <a:t>uncertainty principle</a:t>
            </a:r>
            <a:r>
              <a:rPr lang="zh-CN" altLang="en-US">
                <a:solidFill>
                  <a:schemeClr val="tx1"/>
                </a:solidFill>
              </a:rPr>
              <a:t>）：</a:t>
            </a:r>
          </a:p>
          <a:p>
            <a:pPr marL="0" indent="0" algn="just">
              <a:buFontTx/>
              <a:buNone/>
            </a:pPr>
            <a:r>
              <a:rPr lang="zh-CN" altLang="en-US">
                <a:solidFill>
                  <a:schemeClr val="tx1"/>
                </a:solidFill>
              </a:rPr>
              <a:t>    </a:t>
            </a:r>
            <a:r>
              <a:rPr lang="zh-CN" altLang="en-US" sz="3400">
                <a:solidFill>
                  <a:srgbClr val="0000FF"/>
                </a:solidFill>
              </a:rPr>
              <a:t>无法同时确定微观粒子的位置和动量，</a:t>
            </a:r>
            <a:r>
              <a:rPr lang="zh-CN" altLang="en-US" sz="3400">
                <a:solidFill>
                  <a:schemeClr val="tx1"/>
                </a:solidFill>
              </a:rPr>
              <a:t>它的位置</a:t>
            </a:r>
            <a:r>
              <a:rPr lang="en-US" altLang="zh-CN" sz="3400">
                <a:solidFill>
                  <a:schemeClr val="tx1"/>
                </a:solidFill>
              </a:rPr>
              <a:t>(</a:t>
            </a:r>
            <a:r>
              <a:rPr lang="zh-CN" altLang="en-US" sz="3400">
                <a:solidFill>
                  <a:schemeClr val="tx1"/>
                </a:solidFill>
              </a:rPr>
              <a:t>坐标</a:t>
            </a:r>
            <a:r>
              <a:rPr lang="en-US" altLang="zh-CN" sz="3400">
                <a:solidFill>
                  <a:schemeClr val="tx1"/>
                </a:solidFill>
              </a:rPr>
              <a:t>)</a:t>
            </a:r>
            <a:r>
              <a:rPr lang="zh-CN" altLang="en-US" sz="3400">
                <a:solidFill>
                  <a:schemeClr val="tx1"/>
                </a:solidFill>
              </a:rPr>
              <a:t>越准确，动量</a:t>
            </a:r>
            <a:r>
              <a:rPr lang="en-US" altLang="zh-CN" sz="3400">
                <a:solidFill>
                  <a:schemeClr val="tx1"/>
                </a:solidFill>
              </a:rPr>
              <a:t>(</a:t>
            </a:r>
            <a:r>
              <a:rPr lang="zh-CN" altLang="en-US" sz="3400">
                <a:solidFill>
                  <a:schemeClr val="tx1"/>
                </a:solidFill>
              </a:rPr>
              <a:t>或速度</a:t>
            </a:r>
            <a:r>
              <a:rPr lang="en-US" altLang="zh-CN" sz="3400">
                <a:solidFill>
                  <a:schemeClr val="tx1"/>
                </a:solidFill>
              </a:rPr>
              <a:t>)</a:t>
            </a:r>
            <a:r>
              <a:rPr lang="zh-CN" altLang="en-US" sz="3400">
                <a:solidFill>
                  <a:schemeClr val="tx1"/>
                </a:solidFill>
              </a:rPr>
              <a:t>就越不准确。反之，它的动量越准确，位置就越不准确。</a:t>
            </a:r>
          </a:p>
        </p:txBody>
      </p:sp>
      <p:sp>
        <p:nvSpPr>
          <p:cNvPr id="90122" name="Rectangle 10">
            <a:extLst>
              <a:ext uri="{FF2B5EF4-FFF2-40B4-BE49-F238E27FC236}">
                <a16:creationId xmlns:a16="http://schemas.microsoft.com/office/drawing/2014/main" id="{CF9E9BC4-C3EA-4185-B785-9C49A7BAD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88913"/>
            <a:ext cx="43307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4000">
                <a:solidFill>
                  <a:schemeClr val="tx1"/>
                </a:solidFill>
              </a:rPr>
              <a:t>2. </a:t>
            </a:r>
            <a:r>
              <a:rPr lang="zh-CN" altLang="en-US" sz="4000">
                <a:solidFill>
                  <a:schemeClr val="tx1"/>
                </a:solidFill>
              </a:rPr>
              <a:t>不确定原理</a:t>
            </a:r>
          </a:p>
        </p:txBody>
      </p:sp>
      <p:pic>
        <p:nvPicPr>
          <p:cNvPr id="528387" name="Picture 3">
            <a:extLst>
              <a:ext uri="{FF2B5EF4-FFF2-40B4-BE49-F238E27FC236}">
                <a16:creationId xmlns:a16="http://schemas.microsoft.com/office/drawing/2014/main" id="{F75919C4-04A0-4EE2-9AE9-203F35098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981075"/>
            <a:ext cx="3597275" cy="576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8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0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0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21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2" name="Text Box 4">
            <a:extLst>
              <a:ext uri="{FF2B5EF4-FFF2-40B4-BE49-F238E27FC236}">
                <a16:creationId xmlns:a16="http://schemas.microsoft.com/office/drawing/2014/main" id="{6F9736AB-4762-4595-AF1F-D22D4B81D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04813"/>
            <a:ext cx="8497888" cy="551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0363" indent="-3603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39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ct val="50000"/>
              </a:spcBef>
              <a:buFontTx/>
              <a:buChar char="•"/>
            </a:pPr>
            <a:r>
              <a:rPr lang="en-US" altLang="zh-CN" sz="4000">
                <a:solidFill>
                  <a:srgbClr val="0000FF"/>
                </a:solidFill>
                <a:ea typeface="楷体_GB2312" pitchFamily="49" charset="-122"/>
              </a:rPr>
              <a:t> </a:t>
            </a:r>
            <a:r>
              <a:rPr lang="zh-CN" altLang="en-US" sz="4000">
                <a:solidFill>
                  <a:srgbClr val="0000FF"/>
                </a:solidFill>
                <a:ea typeface="楷体_GB2312" pitchFamily="49" charset="-122"/>
              </a:rPr>
              <a:t>不确定性是物质的本性，与测量技术并无必然联系。</a:t>
            </a:r>
          </a:p>
          <a:p>
            <a:pPr algn="just">
              <a:lnSpc>
                <a:spcPct val="120000"/>
              </a:lnSpc>
              <a:spcBef>
                <a:spcPct val="50000"/>
              </a:spcBef>
              <a:buFontTx/>
              <a:buChar char="•"/>
            </a:pPr>
            <a:r>
              <a:rPr lang="zh-CN" altLang="en-US" sz="4000">
                <a:solidFill>
                  <a:srgbClr val="0000FF"/>
                </a:solidFill>
                <a:ea typeface="楷体_GB2312" pitchFamily="49" charset="-122"/>
              </a:rPr>
              <a:t>对于质量较大的宏观物体，不确定原理没有实际意义。</a:t>
            </a:r>
            <a:r>
              <a:rPr lang="zh-CN" altLang="en-US" sz="4000">
                <a:ea typeface="楷体_GB2312" pitchFamily="49" charset="-122"/>
              </a:rPr>
              <a:t>由于宏观物体自身的质量和体积都非常大，位置和动量的偏差完全可以忽略，适合用经典力学方法处理。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0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0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08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98" name="Rectangle 2">
            <a:extLst>
              <a:ext uri="{FF2B5EF4-FFF2-40B4-BE49-F238E27FC236}">
                <a16:creationId xmlns:a16="http://schemas.microsoft.com/office/drawing/2014/main" id="{91FB8E33-258A-4C85-A346-0B56618A8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765175"/>
            <a:ext cx="8569325" cy="1906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0363" indent="-3603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39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buFontTx/>
              <a:buChar char="•"/>
            </a:pPr>
            <a:r>
              <a:rPr lang="zh-CN" altLang="en-US" sz="3600">
                <a:ea typeface="楷体_GB2312" pitchFamily="49" charset="-122"/>
              </a:rPr>
              <a:t>电子的波动性是大量电子</a:t>
            </a:r>
            <a:r>
              <a:rPr lang="en-US" altLang="zh-CN" sz="3600">
                <a:ea typeface="楷体_GB2312" pitchFamily="49" charset="-122"/>
              </a:rPr>
              <a:t>(</a:t>
            </a:r>
            <a:r>
              <a:rPr lang="zh-CN" altLang="en-US" sz="3600">
                <a:ea typeface="楷体_GB2312" pitchFamily="49" charset="-122"/>
              </a:rPr>
              <a:t>或少量电子的大量</a:t>
            </a:r>
            <a:r>
              <a:rPr lang="en-US" altLang="zh-CN" sz="3600">
                <a:ea typeface="楷体_GB2312" pitchFamily="49" charset="-122"/>
              </a:rPr>
              <a:t>) </a:t>
            </a:r>
            <a:r>
              <a:rPr lang="zh-CN" altLang="en-US" sz="3600">
                <a:ea typeface="楷体_GB2312" pitchFamily="49" charset="-122"/>
              </a:rPr>
              <a:t>行为的统计结果。所以：</a:t>
            </a:r>
            <a:r>
              <a:rPr lang="zh-CN" altLang="en-US" sz="3600">
                <a:solidFill>
                  <a:srgbClr val="0000FF"/>
                </a:solidFill>
                <a:ea typeface="楷体_GB2312" pitchFamily="49" charset="-122"/>
              </a:rPr>
              <a:t>物质波是具有统计性的概率波。</a:t>
            </a:r>
          </a:p>
        </p:txBody>
      </p:sp>
      <p:pic>
        <p:nvPicPr>
          <p:cNvPr id="695299" name="Picture 3" descr="p203001">
            <a:extLst>
              <a:ext uri="{FF2B5EF4-FFF2-40B4-BE49-F238E27FC236}">
                <a16:creationId xmlns:a16="http://schemas.microsoft.com/office/drawing/2014/main" id="{F7466D5B-2CA7-4A4B-8FC3-12BABFEEB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0" r="9016" b="24780"/>
          <a:stretch>
            <a:fillRect/>
          </a:stretch>
        </p:blipFill>
        <p:spPr bwMode="auto">
          <a:xfrm>
            <a:off x="1835150" y="3213100"/>
            <a:ext cx="2600325" cy="26622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00" name="Picture 4">
            <a:extLst>
              <a:ext uri="{FF2B5EF4-FFF2-40B4-BE49-F238E27FC236}">
                <a16:creationId xmlns:a16="http://schemas.microsoft.com/office/drawing/2014/main" id="{ADFB8F6C-DAEA-407A-AA8E-190823D3F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63" y="3397250"/>
            <a:ext cx="243840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01" name="Picture 5">
            <a:extLst>
              <a:ext uri="{FF2B5EF4-FFF2-40B4-BE49-F238E27FC236}">
                <a16:creationId xmlns:a16="http://schemas.microsoft.com/office/drawing/2014/main" id="{5135213F-FC6C-44FC-9DB4-B3ACDFBD9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4140200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02" name="Picture 6">
            <a:extLst>
              <a:ext uri="{FF2B5EF4-FFF2-40B4-BE49-F238E27FC236}">
                <a16:creationId xmlns:a16="http://schemas.microsoft.com/office/drawing/2014/main" id="{D796B3F8-BFCF-4237-9743-0FF112448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863" y="3987800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03" name="Picture 7">
            <a:extLst>
              <a:ext uri="{FF2B5EF4-FFF2-40B4-BE49-F238E27FC236}">
                <a16:creationId xmlns:a16="http://schemas.microsoft.com/office/drawing/2014/main" id="{CC9D44F8-A739-4FEA-9F18-B7B3479FD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988" y="5026025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04" name="Picture 8">
            <a:extLst>
              <a:ext uri="{FF2B5EF4-FFF2-40B4-BE49-F238E27FC236}">
                <a16:creationId xmlns:a16="http://schemas.microsoft.com/office/drawing/2014/main" id="{8CF82DE8-F997-4C33-90F2-A9A96116D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188" y="4416425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05" name="Picture 9">
            <a:extLst>
              <a:ext uri="{FF2B5EF4-FFF2-40B4-BE49-F238E27FC236}">
                <a16:creationId xmlns:a16="http://schemas.microsoft.com/office/drawing/2014/main" id="{9E22B98F-FA1C-419B-8FC0-9870ABF6B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3" y="3273425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06" name="Picture 10">
            <a:extLst>
              <a:ext uri="{FF2B5EF4-FFF2-40B4-BE49-F238E27FC236}">
                <a16:creationId xmlns:a16="http://schemas.microsoft.com/office/drawing/2014/main" id="{3528E4A1-5EB8-4824-B60E-3BCC20091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588" y="4597400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07" name="Picture 11">
            <a:extLst>
              <a:ext uri="{FF2B5EF4-FFF2-40B4-BE49-F238E27FC236}">
                <a16:creationId xmlns:a16="http://schemas.microsoft.com/office/drawing/2014/main" id="{F467F09C-A2A7-4D07-A75B-53B0FE5B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263" y="5359400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08" name="Picture 12">
            <a:extLst>
              <a:ext uri="{FF2B5EF4-FFF2-40B4-BE49-F238E27FC236}">
                <a16:creationId xmlns:a16="http://schemas.microsoft.com/office/drawing/2014/main" id="{74D06C4F-67D8-4671-B988-AE773596A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263" y="3578225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09" name="Picture 13">
            <a:extLst>
              <a:ext uri="{FF2B5EF4-FFF2-40B4-BE49-F238E27FC236}">
                <a16:creationId xmlns:a16="http://schemas.microsoft.com/office/drawing/2014/main" id="{4054F268-02C3-4DFE-AA98-4D13EEA48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463" y="3987800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10" name="Picture 14">
            <a:extLst>
              <a:ext uri="{FF2B5EF4-FFF2-40B4-BE49-F238E27FC236}">
                <a16:creationId xmlns:a16="http://schemas.microsoft.com/office/drawing/2014/main" id="{59BE48D2-3AD2-441B-8E31-9A7EC776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663" y="4111625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11" name="Picture 15">
            <a:extLst>
              <a:ext uri="{FF2B5EF4-FFF2-40B4-BE49-F238E27FC236}">
                <a16:creationId xmlns:a16="http://schemas.microsoft.com/office/drawing/2014/main" id="{A25C3374-9F91-4316-AA66-7116E59BB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863" y="5330825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12" name="Picture 16">
            <a:extLst>
              <a:ext uri="{FF2B5EF4-FFF2-40B4-BE49-F238E27FC236}">
                <a16:creationId xmlns:a16="http://schemas.microsoft.com/office/drawing/2014/main" id="{1D853F73-BEB3-4DE9-AC5F-6193373F6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788" y="4749800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13" name="Picture 17">
            <a:extLst>
              <a:ext uri="{FF2B5EF4-FFF2-40B4-BE49-F238E27FC236}">
                <a16:creationId xmlns:a16="http://schemas.microsoft.com/office/drawing/2014/main" id="{4B756047-AA36-4DF8-8EA5-0874D0C27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663" y="4035425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14" name="Picture 18">
            <a:extLst>
              <a:ext uri="{FF2B5EF4-FFF2-40B4-BE49-F238E27FC236}">
                <a16:creationId xmlns:a16="http://schemas.microsoft.com/office/drawing/2014/main" id="{29DE9181-A1E1-4497-B9B0-3B800FDFE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588" y="3378200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15" name="Picture 19">
            <a:extLst>
              <a:ext uri="{FF2B5EF4-FFF2-40B4-BE49-F238E27FC236}">
                <a16:creationId xmlns:a16="http://schemas.microsoft.com/office/drawing/2014/main" id="{D9393FA3-FBB2-4607-9BA7-CAAD2EF30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388" y="4949825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16" name="Picture 20">
            <a:extLst>
              <a:ext uri="{FF2B5EF4-FFF2-40B4-BE49-F238E27FC236}">
                <a16:creationId xmlns:a16="http://schemas.microsoft.com/office/drawing/2014/main" id="{35DDE597-5FBB-4A4C-A0FA-B338B0E42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263" y="4949825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17" name="Picture 21">
            <a:extLst>
              <a:ext uri="{FF2B5EF4-FFF2-40B4-BE49-F238E27FC236}">
                <a16:creationId xmlns:a16="http://schemas.microsoft.com/office/drawing/2014/main" id="{490CBFE1-02C1-4ED6-A400-A80F5FC42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063" y="4749800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18" name="Picture 22">
            <a:extLst>
              <a:ext uri="{FF2B5EF4-FFF2-40B4-BE49-F238E27FC236}">
                <a16:creationId xmlns:a16="http://schemas.microsoft.com/office/drawing/2014/main" id="{29BCCFBA-0D56-4092-9B96-28F9D1FA2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88" y="4292600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19" name="Picture 23">
            <a:extLst>
              <a:ext uri="{FF2B5EF4-FFF2-40B4-BE49-F238E27FC236}">
                <a16:creationId xmlns:a16="http://schemas.microsoft.com/office/drawing/2014/main" id="{185368F0-D46E-4B91-931E-3E22457B3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788" y="3806825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20" name="Picture 24">
            <a:extLst>
              <a:ext uri="{FF2B5EF4-FFF2-40B4-BE49-F238E27FC236}">
                <a16:creationId xmlns:a16="http://schemas.microsoft.com/office/drawing/2014/main" id="{B358C56B-7D1A-425F-9249-80BB508BE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4749800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21" name="Picture 25">
            <a:extLst>
              <a:ext uri="{FF2B5EF4-FFF2-40B4-BE49-F238E27FC236}">
                <a16:creationId xmlns:a16="http://schemas.microsoft.com/office/drawing/2014/main" id="{6D10F37B-6553-496B-A99A-286D71792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988" y="5559425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22" name="Picture 26">
            <a:extLst>
              <a:ext uri="{FF2B5EF4-FFF2-40B4-BE49-F238E27FC236}">
                <a16:creationId xmlns:a16="http://schemas.microsoft.com/office/drawing/2014/main" id="{EEA0FDBA-C3FF-45FF-AB0A-03215C96F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863" y="3987800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23" name="Picture 27">
            <a:extLst>
              <a:ext uri="{FF2B5EF4-FFF2-40B4-BE49-F238E27FC236}">
                <a16:creationId xmlns:a16="http://schemas.microsoft.com/office/drawing/2014/main" id="{9B98B2F3-E253-4453-A45F-75BB98DD1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263" y="4978400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24" name="Picture 28">
            <a:extLst>
              <a:ext uri="{FF2B5EF4-FFF2-40B4-BE49-F238E27FC236}">
                <a16:creationId xmlns:a16="http://schemas.microsoft.com/office/drawing/2014/main" id="{7C459484-0A2C-47B1-89E9-7E1F8BA3A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63" y="4721225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25" name="Picture 29">
            <a:extLst>
              <a:ext uri="{FF2B5EF4-FFF2-40B4-BE49-F238E27FC236}">
                <a16:creationId xmlns:a16="http://schemas.microsoft.com/office/drawing/2014/main" id="{B0575D25-B3D1-430E-BD5B-27DF4670B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863" y="5254625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26" name="Picture 30">
            <a:extLst>
              <a:ext uri="{FF2B5EF4-FFF2-40B4-BE49-F238E27FC236}">
                <a16:creationId xmlns:a16="http://schemas.microsoft.com/office/drawing/2014/main" id="{D13BA253-02D8-491F-ADCF-D000B1FA7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863" y="4416425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27" name="Picture 31">
            <a:extLst>
              <a:ext uri="{FF2B5EF4-FFF2-40B4-BE49-F238E27FC236}">
                <a16:creationId xmlns:a16="http://schemas.microsoft.com/office/drawing/2014/main" id="{DF59826D-B0F4-4B0F-B2EB-CC11158E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188" y="3683000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28" name="Picture 32">
            <a:extLst>
              <a:ext uri="{FF2B5EF4-FFF2-40B4-BE49-F238E27FC236}">
                <a16:creationId xmlns:a16="http://schemas.microsoft.com/office/drawing/2014/main" id="{E7EF3659-F989-48D4-A5E2-35C8CAC95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113" y="4365625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29" name="Picture 33">
            <a:extLst>
              <a:ext uri="{FF2B5EF4-FFF2-40B4-BE49-F238E27FC236}">
                <a16:creationId xmlns:a16="http://schemas.microsoft.com/office/drawing/2014/main" id="{222C8E27-B25B-4BDD-AF5B-5D2C42502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063" y="3835400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30" name="Picture 34">
            <a:extLst>
              <a:ext uri="{FF2B5EF4-FFF2-40B4-BE49-F238E27FC236}">
                <a16:creationId xmlns:a16="http://schemas.microsoft.com/office/drawing/2014/main" id="{98245C86-DA23-478A-B9E7-035718EC0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3" y="4140200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31" name="Picture 35">
            <a:extLst>
              <a:ext uri="{FF2B5EF4-FFF2-40B4-BE49-F238E27FC236}">
                <a16:creationId xmlns:a16="http://schemas.microsoft.com/office/drawing/2014/main" id="{FC2A7F71-8904-45E8-A26B-29F00069B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4005263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32" name="Picture 36">
            <a:extLst>
              <a:ext uri="{FF2B5EF4-FFF2-40B4-BE49-F238E27FC236}">
                <a16:creationId xmlns:a16="http://schemas.microsoft.com/office/drawing/2014/main" id="{6AA5FD1E-C992-4479-AAEE-C13D179FF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863" y="4826000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33" name="Picture 37">
            <a:extLst>
              <a:ext uri="{FF2B5EF4-FFF2-40B4-BE49-F238E27FC236}">
                <a16:creationId xmlns:a16="http://schemas.microsoft.com/office/drawing/2014/main" id="{A1265BF4-6C56-4DE7-95AF-C2D59A998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663" y="4521200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34" name="Picture 38">
            <a:extLst>
              <a:ext uri="{FF2B5EF4-FFF2-40B4-BE49-F238E27FC236}">
                <a16:creationId xmlns:a16="http://schemas.microsoft.com/office/drawing/2014/main" id="{856D9D1E-0E09-422C-A702-9E9AC26AB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263" y="3835400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35" name="Picture 39">
            <a:extLst>
              <a:ext uri="{FF2B5EF4-FFF2-40B4-BE49-F238E27FC236}">
                <a16:creationId xmlns:a16="http://schemas.microsoft.com/office/drawing/2014/main" id="{E9E0402B-0901-4892-9DC1-03E41B734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663" y="4902200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36" name="Picture 40">
            <a:extLst>
              <a:ext uri="{FF2B5EF4-FFF2-40B4-BE49-F238E27FC236}">
                <a16:creationId xmlns:a16="http://schemas.microsoft.com/office/drawing/2014/main" id="{BEA655DE-6845-4FCB-A099-23CA0914E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263" y="4368800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37" name="Picture 41">
            <a:extLst>
              <a:ext uri="{FF2B5EF4-FFF2-40B4-BE49-F238E27FC236}">
                <a16:creationId xmlns:a16="http://schemas.microsoft.com/office/drawing/2014/main" id="{B2B36D70-1421-44C2-8C50-3CC74A09D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788" y="4445000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38" name="Picture 42">
            <a:extLst>
              <a:ext uri="{FF2B5EF4-FFF2-40B4-BE49-F238E27FC236}">
                <a16:creationId xmlns:a16="http://schemas.microsoft.com/office/drawing/2014/main" id="{111D881A-970A-436A-B150-6157E1020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788" y="4978400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5339" name="Picture 43">
            <a:extLst>
              <a:ext uri="{FF2B5EF4-FFF2-40B4-BE49-F238E27FC236}">
                <a16:creationId xmlns:a16="http://schemas.microsoft.com/office/drawing/2014/main" id="{7064C8A7-755E-4440-B020-2AA98BFFC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188" y="4597400"/>
            <a:ext cx="2952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5340" name="Rectangle 44">
            <a:extLst>
              <a:ext uri="{FF2B5EF4-FFF2-40B4-BE49-F238E27FC236}">
                <a16:creationId xmlns:a16="http://schemas.microsoft.com/office/drawing/2014/main" id="{728CC92E-F062-427F-A499-4F636BE47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63500"/>
            <a:ext cx="79867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4000">
                <a:solidFill>
                  <a:schemeClr val="tx1"/>
                </a:solidFill>
              </a:rPr>
              <a:t>3. </a:t>
            </a:r>
            <a:r>
              <a:rPr lang="zh-CN" altLang="en-US" sz="4000">
                <a:solidFill>
                  <a:schemeClr val="tx1"/>
                </a:solidFill>
              </a:rPr>
              <a:t>微观粒子运动的统计规律</a:t>
            </a:r>
          </a:p>
        </p:txBody>
      </p:sp>
      <p:sp>
        <p:nvSpPr>
          <p:cNvPr id="695341" name="AutoShape 45">
            <a:extLst>
              <a:ext uri="{FF2B5EF4-FFF2-40B4-BE49-F238E27FC236}">
                <a16:creationId xmlns:a16="http://schemas.microsoft.com/office/drawing/2014/main" id="{D8CCE0BC-8C6E-4854-A17E-E2C54C4A8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2925763"/>
            <a:ext cx="2736850" cy="936625"/>
          </a:xfrm>
          <a:prstGeom prst="wedgeRectCallout">
            <a:avLst>
              <a:gd name="adj1" fmla="val 48606"/>
              <a:gd name="adj2" fmla="val 124917"/>
            </a:avLst>
          </a:prstGeom>
          <a:solidFill>
            <a:srgbClr val="FFFFCC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/>
            <a:r>
              <a:rPr lang="zh-CN" altLang="en-US">
                <a:solidFill>
                  <a:schemeClr val="accent2"/>
                </a:solidFill>
              </a:rPr>
              <a:t>明纹：电子出现机会多的区域。</a:t>
            </a:r>
          </a:p>
        </p:txBody>
      </p:sp>
      <p:sp>
        <p:nvSpPr>
          <p:cNvPr id="695342" name="AutoShape 46">
            <a:extLst>
              <a:ext uri="{FF2B5EF4-FFF2-40B4-BE49-F238E27FC236}">
                <a16:creationId xmlns:a16="http://schemas.microsoft.com/office/drawing/2014/main" id="{3D87AF21-F92A-4953-94B0-29B3FE17B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5949950"/>
            <a:ext cx="5041900" cy="530225"/>
          </a:xfrm>
          <a:prstGeom prst="wedgeRectCallout">
            <a:avLst>
              <a:gd name="adj1" fmla="val 10833"/>
              <a:gd name="adj2" fmla="val -154491"/>
            </a:avLst>
          </a:prstGeom>
          <a:solidFill>
            <a:srgbClr val="FFFFCC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/>
            <a:r>
              <a:rPr lang="zh-CN" altLang="en-US">
                <a:solidFill>
                  <a:schemeClr val="accent2"/>
                </a:solidFill>
              </a:rPr>
              <a:t>暗纹：电子出现机会少的区域。</a:t>
            </a:r>
          </a:p>
        </p:txBody>
      </p:sp>
      <p:sp>
        <p:nvSpPr>
          <p:cNvPr id="695343" name="Text Box 47">
            <a:extLst>
              <a:ext uri="{FF2B5EF4-FFF2-40B4-BE49-F238E27FC236}">
                <a16:creationId xmlns:a16="http://schemas.microsoft.com/office/drawing/2014/main" id="{1E8955FF-8D2E-4CFC-A4AA-67F3F0CAA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1989138"/>
            <a:ext cx="3349625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kumimoji="0" lang="zh-CN" altLang="en-US">
                <a:solidFill>
                  <a:srgbClr val="0000FF"/>
                </a:solidFill>
              </a:rPr>
              <a:t>概率：电子在核外空间某区域内出现的机会。</a:t>
            </a:r>
          </a:p>
        </p:txBody>
      </p:sp>
    </p:spTree>
  </p:cSld>
  <p:clrMapOvr>
    <a:masterClrMapping/>
  </p:clrMapOvr>
  <p:transition spd="med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5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5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95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95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95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95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5341" grpId="0" animBg="1"/>
      <p:bldP spid="695342" grpId="0" animBg="1"/>
      <p:bldP spid="6953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80" name="Rectangle 44">
            <a:extLst>
              <a:ext uri="{FF2B5EF4-FFF2-40B4-BE49-F238E27FC236}">
                <a16:creationId xmlns:a16="http://schemas.microsoft.com/office/drawing/2014/main" id="{EFA5D83C-D38F-4A0D-9EDA-A2C5B649D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908050"/>
            <a:ext cx="8569325" cy="344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0363" indent="-3603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39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buFontTx/>
              <a:buChar char="•"/>
            </a:pPr>
            <a:r>
              <a:rPr lang="zh-CN" altLang="en-US" sz="4000">
                <a:ea typeface="楷体_GB2312" pitchFamily="49" charset="-122"/>
              </a:rPr>
              <a:t>具有波粒二象性的微观粒子的运动，没有确定的轨道，遵循不确定原理，不能用牛顿力学去研究，而</a:t>
            </a:r>
            <a:r>
              <a:rPr lang="zh-CN" altLang="en-US" sz="4000">
                <a:solidFill>
                  <a:schemeClr val="accent2"/>
                </a:solidFill>
                <a:ea typeface="楷体_GB2312" pitchFamily="49" charset="-122"/>
              </a:rPr>
              <a:t>应该用统计学规律进行研究</a:t>
            </a:r>
            <a:r>
              <a:rPr lang="zh-CN" altLang="en-US" sz="4000">
                <a:ea typeface="楷体_GB2312" pitchFamily="49" charset="-122"/>
              </a:rPr>
              <a:t>，</a:t>
            </a:r>
            <a:r>
              <a:rPr lang="zh-CN" altLang="en-US" sz="4000">
                <a:solidFill>
                  <a:schemeClr val="accent2"/>
                </a:solidFill>
                <a:ea typeface="楷体_GB2312" pitchFamily="49" charset="-122"/>
              </a:rPr>
              <a:t>服从量子力学运动规律</a:t>
            </a:r>
            <a:r>
              <a:rPr lang="zh-CN" altLang="en-US" sz="4000">
                <a:ea typeface="楷体_GB2312" pitchFamily="49" charset="-122"/>
              </a:rPr>
              <a:t>。</a:t>
            </a:r>
          </a:p>
        </p:txBody>
      </p:sp>
    </p:spTree>
  </p:cSld>
  <p:clrMapOvr>
    <a:masterClrMapping/>
  </p:clrMapOvr>
  <p:transition spd="med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3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3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22" name="Picture 2" descr="6">
            <a:extLst>
              <a:ext uri="{FF2B5EF4-FFF2-40B4-BE49-F238E27FC236}">
                <a16:creationId xmlns:a16="http://schemas.microsoft.com/office/drawing/2014/main" id="{F1D6A2BE-868C-4C0D-9084-CAE89C75B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b="4807"/>
          <a:stretch>
            <a:fillRect/>
          </a:stretch>
        </p:blipFill>
        <p:spPr bwMode="auto">
          <a:xfrm>
            <a:off x="4643438" y="3284538"/>
            <a:ext cx="432117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6323" name="Rectangle 3">
            <a:extLst>
              <a:ext uri="{FF2B5EF4-FFF2-40B4-BE49-F238E27FC236}">
                <a16:creationId xmlns:a16="http://schemas.microsoft.com/office/drawing/2014/main" id="{F0910539-536A-48DA-8C9C-2B011438F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412875"/>
            <a:ext cx="8642350" cy="15541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zh-CN" sz="3200">
                <a:solidFill>
                  <a:schemeClr val="tx1"/>
                </a:solidFill>
              </a:rPr>
              <a:t>1900</a:t>
            </a:r>
            <a:r>
              <a:rPr lang="zh-CN" altLang="en-US" sz="3200">
                <a:solidFill>
                  <a:schemeClr val="tx1"/>
                </a:solidFill>
              </a:rPr>
              <a:t>年，德国物理学家</a:t>
            </a:r>
            <a:r>
              <a:rPr lang="en-US" altLang="zh-CN" sz="3200">
                <a:solidFill>
                  <a:schemeClr val="tx1"/>
                </a:solidFill>
              </a:rPr>
              <a:t>M. Planck </a:t>
            </a:r>
            <a:r>
              <a:rPr lang="zh-CN" altLang="en-US" sz="3200">
                <a:solidFill>
                  <a:schemeClr val="tx1"/>
                </a:solidFill>
              </a:rPr>
              <a:t>提出量子理论</a:t>
            </a:r>
            <a:r>
              <a:rPr lang="en-US" altLang="zh-CN" sz="3200">
                <a:solidFill>
                  <a:schemeClr val="tx1"/>
                </a:solidFill>
              </a:rPr>
              <a:t>(</a:t>
            </a:r>
            <a:r>
              <a:rPr lang="zh-CN" altLang="en-US" sz="3200">
                <a:solidFill>
                  <a:schemeClr val="tx1"/>
                </a:solidFill>
              </a:rPr>
              <a:t>解释黑体辐射 </a:t>
            </a:r>
            <a:r>
              <a:rPr lang="en-US" altLang="zh-CN" sz="3200" i="1">
                <a:solidFill>
                  <a:schemeClr val="tx1"/>
                </a:solidFill>
              </a:rPr>
              <a:t>E </a:t>
            </a:r>
            <a:r>
              <a:rPr lang="en-US" altLang="zh-CN" sz="3200">
                <a:solidFill>
                  <a:schemeClr val="tx1"/>
                </a:solidFill>
              </a:rPr>
              <a:t>= </a:t>
            </a:r>
            <a:r>
              <a:rPr lang="en-US" altLang="zh-CN" sz="3200" i="1">
                <a:solidFill>
                  <a:schemeClr val="tx1"/>
                </a:solidFill>
              </a:rPr>
              <a:t>h</a:t>
            </a:r>
            <a:r>
              <a:rPr lang="en-US" altLang="zh-CN" sz="3200" i="1">
                <a:solidFill>
                  <a:schemeClr val="tx1"/>
                </a:solidFill>
                <a:sym typeface="Symbol" panose="05050102010706020507" pitchFamily="18" charset="2"/>
              </a:rPr>
              <a:t></a:t>
            </a:r>
            <a:r>
              <a:rPr lang="zh-CN" altLang="en-US" sz="3200" i="1">
                <a:solidFill>
                  <a:schemeClr val="tx1"/>
                </a:solidFill>
                <a:sym typeface="Symbol" panose="05050102010706020507" pitchFamily="18" charset="2"/>
              </a:rPr>
              <a:t>，</a:t>
            </a:r>
            <a:r>
              <a:rPr lang="zh-CN" altLang="en-US" sz="3200">
                <a:solidFill>
                  <a:schemeClr val="tx1"/>
                </a:solidFill>
                <a:sym typeface="Symbol" panose="05050102010706020507" pitchFamily="18" charset="2"/>
              </a:rPr>
              <a:t>普朗克常数</a:t>
            </a:r>
            <a:r>
              <a:rPr lang="en-US" altLang="zh-CN" sz="3200" i="1">
                <a:solidFill>
                  <a:schemeClr val="tx1"/>
                </a:solidFill>
                <a:sym typeface="Symbol" panose="05050102010706020507" pitchFamily="18" charset="2"/>
              </a:rPr>
              <a:t>h </a:t>
            </a:r>
            <a:r>
              <a:rPr lang="en-US" altLang="zh-CN" sz="3200">
                <a:solidFill>
                  <a:schemeClr val="tx1"/>
                </a:solidFill>
                <a:sym typeface="Symbol" panose="05050102010706020507" pitchFamily="18" charset="2"/>
              </a:rPr>
              <a:t>= 6.626  10</a:t>
            </a:r>
            <a:r>
              <a:rPr lang="en-US" altLang="zh-CN" sz="3200" baseline="30000">
                <a:solidFill>
                  <a:schemeClr val="tx1"/>
                </a:solidFill>
                <a:sym typeface="Symbol" panose="05050102010706020507" pitchFamily="18" charset="2"/>
              </a:rPr>
              <a:t>34</a:t>
            </a:r>
            <a:r>
              <a:rPr lang="en-US" altLang="zh-CN" sz="3200">
                <a:solidFill>
                  <a:schemeClr val="tx1"/>
                </a:solidFill>
                <a:sym typeface="Symbol" panose="05050102010706020507" pitchFamily="18" charset="2"/>
              </a:rPr>
              <a:t> J</a:t>
            </a:r>
            <a:r>
              <a:rPr lang="en-US" altLang="zh-CN" sz="320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•s</a:t>
            </a:r>
            <a:r>
              <a:rPr lang="en-US" altLang="zh-CN" sz="3200">
                <a:solidFill>
                  <a:schemeClr val="tx1"/>
                </a:solidFill>
              </a:rPr>
              <a:t>)</a:t>
            </a:r>
            <a:r>
              <a:rPr lang="zh-CN" altLang="en-US" sz="3200">
                <a:solidFill>
                  <a:schemeClr val="tx1"/>
                </a:solidFill>
              </a:rPr>
              <a:t>，因此获得</a:t>
            </a:r>
            <a:r>
              <a:rPr lang="en-US" altLang="zh-CN" sz="3200">
                <a:solidFill>
                  <a:schemeClr val="tx1"/>
                </a:solidFill>
              </a:rPr>
              <a:t>1918</a:t>
            </a:r>
            <a:r>
              <a:rPr lang="zh-CN" altLang="en-US" sz="3200">
                <a:solidFill>
                  <a:schemeClr val="tx1"/>
                </a:solidFill>
              </a:rPr>
              <a:t>年诺贝尔物理学奖。</a:t>
            </a:r>
          </a:p>
        </p:txBody>
      </p:sp>
      <p:sp>
        <p:nvSpPr>
          <p:cNvPr id="696324" name="Rectangle 4">
            <a:extLst>
              <a:ext uri="{FF2B5EF4-FFF2-40B4-BE49-F238E27FC236}">
                <a16:creationId xmlns:a16="http://schemas.microsoft.com/office/drawing/2014/main" id="{C4DA55DE-6685-4FB7-88B2-2B0956B2A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763588"/>
            <a:ext cx="7056437" cy="720725"/>
          </a:xfrm>
          <a:noFill/>
          <a:ln/>
        </p:spPr>
        <p:txBody>
          <a:bodyPr/>
          <a:lstStyle/>
          <a:p>
            <a:pPr algn="l"/>
            <a:r>
              <a:rPr lang="en-US" altLang="zh-CN" sz="4000">
                <a:solidFill>
                  <a:schemeClr val="tx1"/>
                </a:solidFill>
              </a:rPr>
              <a:t>1. </a:t>
            </a:r>
            <a:r>
              <a:rPr lang="zh-CN" altLang="en-US" sz="4000">
                <a:solidFill>
                  <a:schemeClr val="tx1"/>
                </a:solidFill>
              </a:rPr>
              <a:t>微观领域中能量是量子化的。</a:t>
            </a:r>
          </a:p>
        </p:txBody>
      </p:sp>
      <p:sp>
        <p:nvSpPr>
          <p:cNvPr id="696325" name="Text Box 5">
            <a:extLst>
              <a:ext uri="{FF2B5EF4-FFF2-40B4-BE49-F238E27FC236}">
                <a16:creationId xmlns:a16="http://schemas.microsoft.com/office/drawing/2014/main" id="{85DB790B-0647-46E1-A43D-FD5461525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068638"/>
            <a:ext cx="4248150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3000">
                <a:solidFill>
                  <a:schemeClr val="tx1"/>
                </a:solidFill>
              </a:rPr>
              <a:t>普朗克认为</a:t>
            </a:r>
            <a:r>
              <a:rPr lang="zh-CN" altLang="en-US" sz="3000">
                <a:solidFill>
                  <a:srgbClr val="0000FF"/>
                </a:solidFill>
              </a:rPr>
              <a:t>在微观领域能量</a:t>
            </a:r>
            <a:r>
              <a:rPr lang="zh-CN" altLang="en-US" sz="3000">
                <a:solidFill>
                  <a:schemeClr val="tx1"/>
                </a:solidFill>
              </a:rPr>
              <a:t>像物质微粒一样是</a:t>
            </a:r>
            <a:r>
              <a:rPr lang="zh-CN" altLang="en-US" sz="3000">
                <a:solidFill>
                  <a:srgbClr val="0000FF"/>
                </a:solidFill>
              </a:rPr>
              <a:t>不连续</a:t>
            </a:r>
            <a:r>
              <a:rPr lang="zh-CN" altLang="en-US" sz="3000">
                <a:solidFill>
                  <a:schemeClr val="tx1"/>
                </a:solidFill>
              </a:rPr>
              <a:t>的，物质吸收或放出的能量总是一个</a:t>
            </a:r>
            <a:r>
              <a:rPr lang="zh-CN" altLang="en-US" sz="3000">
                <a:solidFill>
                  <a:srgbClr val="0000FF"/>
                </a:solidFill>
              </a:rPr>
              <a:t>最小能量单位的整倍数</a:t>
            </a:r>
            <a:r>
              <a:rPr lang="en-US" altLang="zh-CN" sz="3000">
                <a:solidFill>
                  <a:srgbClr val="0000FF"/>
                </a:solidFill>
              </a:rPr>
              <a:t>(</a:t>
            </a:r>
            <a:r>
              <a:rPr lang="en-US" altLang="zh-CN" sz="3000" i="1">
                <a:solidFill>
                  <a:srgbClr val="0000FF"/>
                </a:solidFill>
              </a:rPr>
              <a:t>E</a:t>
            </a:r>
            <a:r>
              <a:rPr lang="en-US" altLang="zh-CN" sz="3000">
                <a:solidFill>
                  <a:srgbClr val="0000FF"/>
                </a:solidFill>
              </a:rPr>
              <a:t> = </a:t>
            </a:r>
            <a:r>
              <a:rPr lang="en-US" altLang="zh-CN" sz="3000" i="1">
                <a:solidFill>
                  <a:srgbClr val="0000FF"/>
                </a:solidFill>
              </a:rPr>
              <a:t>nh</a:t>
            </a:r>
            <a:r>
              <a:rPr lang="en-US" altLang="zh-CN" sz="3000" i="1">
                <a:solidFill>
                  <a:srgbClr val="0000FF"/>
                </a:solidFill>
                <a:sym typeface="Symbol" panose="05050102010706020507" pitchFamily="18" charset="2"/>
              </a:rPr>
              <a:t></a:t>
            </a:r>
            <a:r>
              <a:rPr lang="en-US" altLang="zh-CN" sz="3000">
                <a:solidFill>
                  <a:srgbClr val="0000FF"/>
                </a:solidFill>
              </a:rPr>
              <a:t>)</a:t>
            </a:r>
            <a:r>
              <a:rPr lang="zh-CN" altLang="en-US" sz="3000">
                <a:solidFill>
                  <a:schemeClr val="tx1"/>
                </a:solidFill>
              </a:rPr>
              <a:t>，这个</a:t>
            </a:r>
            <a:r>
              <a:rPr lang="zh-CN" altLang="en-US" sz="3000">
                <a:solidFill>
                  <a:srgbClr val="0000FF"/>
                </a:solidFill>
              </a:rPr>
              <a:t>最小的能量单位称为能量子</a:t>
            </a:r>
            <a:r>
              <a:rPr lang="en-US" altLang="zh-CN" sz="3000">
                <a:solidFill>
                  <a:srgbClr val="0000FF"/>
                </a:solidFill>
              </a:rPr>
              <a:t>(</a:t>
            </a:r>
            <a:r>
              <a:rPr lang="zh-CN" altLang="en-US" sz="3000">
                <a:solidFill>
                  <a:srgbClr val="0000FF"/>
                </a:solidFill>
              </a:rPr>
              <a:t>量子</a:t>
            </a:r>
            <a:r>
              <a:rPr lang="en-US" altLang="zh-CN" sz="3000">
                <a:solidFill>
                  <a:srgbClr val="0000FF"/>
                </a:solidFill>
              </a:rPr>
              <a:t>)</a:t>
            </a:r>
            <a:r>
              <a:rPr lang="zh-CN" altLang="en-US" sz="3000">
                <a:solidFill>
                  <a:schemeClr val="tx1"/>
                </a:solidFill>
              </a:rPr>
              <a:t>。</a:t>
            </a:r>
          </a:p>
        </p:txBody>
      </p:sp>
      <p:sp>
        <p:nvSpPr>
          <p:cNvPr id="696326" name="Rectangle 6">
            <a:extLst>
              <a:ext uri="{FF2B5EF4-FFF2-40B4-BE49-F238E27FC236}">
                <a16:creationId xmlns:a16="http://schemas.microsoft.com/office/drawing/2014/main" id="{9ECFDC0F-9046-4188-BEE1-C8FBDDA54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65100"/>
            <a:ext cx="6915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4000">
                <a:solidFill>
                  <a:schemeClr val="tx1"/>
                </a:solidFill>
              </a:rPr>
              <a:t>5.1.2 </a:t>
            </a:r>
            <a:r>
              <a:rPr lang="zh-CN" altLang="en-US" sz="4000">
                <a:solidFill>
                  <a:schemeClr val="tx1"/>
                </a:solidFill>
              </a:rPr>
              <a:t>氢原子的能级和电子跃迁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6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6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96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9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23" grpId="0" animBg="1"/>
      <p:bldP spid="6963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346" name="Picture 2" descr="6">
            <a:extLst>
              <a:ext uri="{FF2B5EF4-FFF2-40B4-BE49-F238E27FC236}">
                <a16:creationId xmlns:a16="http://schemas.microsoft.com/office/drawing/2014/main" id="{3715D224-45C6-4232-AB9F-874B3B43F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88913"/>
            <a:ext cx="7772400" cy="561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7347" name="Rectangle 3">
            <a:extLst>
              <a:ext uri="{FF2B5EF4-FFF2-40B4-BE49-F238E27FC236}">
                <a16:creationId xmlns:a16="http://schemas.microsoft.com/office/drawing/2014/main" id="{FA955A1C-6308-43F2-B40C-EF1897C7C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4221163"/>
            <a:ext cx="5400675" cy="1930400"/>
          </a:xfrm>
          <a:prstGeom prst="rect">
            <a:avLst/>
          </a:prstGeom>
          <a:solidFill>
            <a:srgbClr val="CCFFCC"/>
          </a:solidFill>
          <a:ln w="9525">
            <a:solidFill>
              <a:srgbClr val="66FF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</a:pPr>
            <a:r>
              <a:rPr lang="en-US" altLang="zh-CN" sz="4000">
                <a:solidFill>
                  <a:schemeClr val="tx1"/>
                </a:solidFill>
              </a:rPr>
              <a:t>1905</a:t>
            </a:r>
            <a:r>
              <a:rPr lang="zh-CN" altLang="en-US" sz="4000">
                <a:solidFill>
                  <a:schemeClr val="tx1"/>
                </a:solidFill>
              </a:rPr>
              <a:t>年，</a:t>
            </a:r>
            <a:r>
              <a:rPr lang="en-US" altLang="zh-CN" sz="4000">
                <a:solidFill>
                  <a:schemeClr val="tx1"/>
                </a:solidFill>
              </a:rPr>
              <a:t>Einstein</a:t>
            </a:r>
            <a:r>
              <a:rPr lang="zh-CN" altLang="en-US" sz="4000">
                <a:solidFill>
                  <a:schemeClr val="tx1"/>
                </a:solidFill>
              </a:rPr>
              <a:t>应用量子理论解释光电效应</a:t>
            </a:r>
            <a:r>
              <a:rPr lang="en-US" altLang="zh-CN" sz="4000">
                <a:solidFill>
                  <a:schemeClr val="tx1"/>
                </a:solidFill>
              </a:rPr>
              <a:t>(</a:t>
            </a:r>
            <a:r>
              <a:rPr lang="zh-CN" altLang="en-US" sz="4000">
                <a:solidFill>
                  <a:schemeClr val="tx1"/>
                </a:solidFill>
              </a:rPr>
              <a:t>光子论，</a:t>
            </a:r>
            <a:r>
              <a:rPr lang="en-US" altLang="zh-CN" sz="4000" i="1">
                <a:solidFill>
                  <a:schemeClr val="tx1"/>
                </a:solidFill>
              </a:rPr>
              <a:t>E</a:t>
            </a:r>
            <a:r>
              <a:rPr lang="en-US" altLang="zh-CN" sz="4000" baseline="-25000">
                <a:solidFill>
                  <a:schemeClr val="tx1"/>
                </a:solidFill>
              </a:rPr>
              <a:t>photon </a:t>
            </a:r>
            <a:r>
              <a:rPr lang="en-US" altLang="zh-CN" sz="4000">
                <a:solidFill>
                  <a:schemeClr val="tx1"/>
                </a:solidFill>
              </a:rPr>
              <a:t>= </a:t>
            </a:r>
            <a:r>
              <a:rPr lang="en-US" altLang="zh-CN" sz="4000" i="1">
                <a:solidFill>
                  <a:schemeClr val="tx1"/>
                </a:solidFill>
              </a:rPr>
              <a:t>h</a:t>
            </a:r>
            <a:r>
              <a:rPr lang="en-US" altLang="zh-CN" sz="4000" i="1">
                <a:solidFill>
                  <a:schemeClr val="tx1"/>
                </a:solidFill>
                <a:sym typeface="Symbol" panose="05050102010706020507" pitchFamily="18" charset="2"/>
              </a:rPr>
              <a:t></a:t>
            </a:r>
            <a:r>
              <a:rPr lang="en-US" altLang="zh-CN" sz="4000">
                <a:solidFill>
                  <a:schemeClr val="tx1"/>
                </a:solidFill>
              </a:rPr>
              <a:t>)</a:t>
            </a:r>
            <a:r>
              <a:rPr lang="zh-CN" altLang="en-US" sz="4000">
                <a:solidFill>
                  <a:schemeClr val="tx1"/>
                </a:solidFill>
              </a:rPr>
              <a:t>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9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072" name="Picture 8">
            <a:extLst>
              <a:ext uri="{FF2B5EF4-FFF2-40B4-BE49-F238E27FC236}">
                <a16:creationId xmlns:a16="http://schemas.microsoft.com/office/drawing/2014/main" id="{5102645C-AE3D-42FA-9E7C-10C8A1872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484313"/>
            <a:ext cx="7200900" cy="496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0073" name="Picture 9">
            <a:extLst>
              <a:ext uri="{FF2B5EF4-FFF2-40B4-BE49-F238E27FC236}">
                <a16:creationId xmlns:a16="http://schemas.microsoft.com/office/drawing/2014/main" id="{A9ADACEE-1D38-4B42-94D8-2A37A0B41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5157788"/>
            <a:ext cx="3167062" cy="153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0075" name="Text Box 11">
            <a:extLst>
              <a:ext uri="{FF2B5EF4-FFF2-40B4-BE49-F238E27FC236}">
                <a16:creationId xmlns:a16="http://schemas.microsoft.com/office/drawing/2014/main" id="{046333A8-CAB1-47B3-AE17-C2A755598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5888"/>
            <a:ext cx="85693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3600">
                <a:solidFill>
                  <a:schemeClr val="accent2"/>
                </a:solidFill>
              </a:rPr>
              <a:t>量子化：表征微观粒子运动状态的某些物理量只能是不连续地变化，称为量子化。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00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00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2">
            <a:extLst>
              <a:ext uri="{FF2B5EF4-FFF2-40B4-BE49-F238E27FC236}">
                <a16:creationId xmlns:a16="http://schemas.microsoft.com/office/drawing/2014/main" id="{7D1106F2-BD28-4679-A092-76B0E591661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260350"/>
            <a:ext cx="8713788" cy="1368425"/>
          </a:xfrm>
        </p:spPr>
        <p:txBody>
          <a:bodyPr/>
          <a:lstStyle/>
          <a:p>
            <a:pPr algn="just"/>
            <a:r>
              <a:rPr lang="zh-CN" altLang="en-US" sz="4000">
                <a:solidFill>
                  <a:schemeClr val="tx1"/>
                </a:solidFill>
              </a:rPr>
              <a:t>在微观领域中能量、电荷量是量子化的。量子化是微观领域的重要特征。</a:t>
            </a:r>
          </a:p>
        </p:txBody>
      </p:sp>
      <p:graphicFrame>
        <p:nvGraphicFramePr>
          <p:cNvPr id="699396" name="Object 4">
            <a:extLst>
              <a:ext uri="{FF2B5EF4-FFF2-40B4-BE49-F238E27FC236}">
                <a16:creationId xmlns:a16="http://schemas.microsoft.com/office/drawing/2014/main" id="{988446AB-F2EB-4509-A9AF-FA60AD0291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113" y="2349500"/>
          <a:ext cx="4248150" cy="180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402" name="公式" r:id="rId3" imgW="927000" imgH="393480" progId="Equation.3">
                  <p:embed/>
                </p:oleObj>
              </mc:Choice>
              <mc:Fallback>
                <p:oleObj name="公式" r:id="rId3" imgW="927000" imgH="393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349500"/>
                        <a:ext cx="4248150" cy="180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0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9398" name="Rectangle 6">
            <a:extLst>
              <a:ext uri="{FF2B5EF4-FFF2-40B4-BE49-F238E27FC236}">
                <a16:creationId xmlns:a16="http://schemas.microsoft.com/office/drawing/2014/main" id="{5F0AD48F-5D21-4363-991C-7B7C6E1A7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2708275"/>
            <a:ext cx="3348038" cy="107632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zh-CN" sz="3200" i="1">
                <a:solidFill>
                  <a:schemeClr val="tx1"/>
                </a:solidFill>
              </a:rPr>
              <a:t>n </a:t>
            </a:r>
            <a:r>
              <a:rPr lang="en-US" altLang="zh-CN" sz="3200">
                <a:solidFill>
                  <a:schemeClr val="tx1"/>
                </a:solidFill>
              </a:rPr>
              <a:t>= 1, 2, 3, 4, … </a:t>
            </a:r>
            <a:r>
              <a:rPr lang="zh-CN" altLang="en-US" sz="3200">
                <a:solidFill>
                  <a:schemeClr val="tx1"/>
                </a:solidFill>
              </a:rPr>
              <a:t>的正整数。</a:t>
            </a:r>
          </a:p>
        </p:txBody>
      </p:sp>
      <p:sp>
        <p:nvSpPr>
          <p:cNvPr id="699399" name="Text Box 7">
            <a:extLst>
              <a:ext uri="{FF2B5EF4-FFF2-40B4-BE49-F238E27FC236}">
                <a16:creationId xmlns:a16="http://schemas.microsoft.com/office/drawing/2014/main" id="{2922362C-005B-4724-957C-4A7D9B27D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700213"/>
            <a:ext cx="84248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chemeClr val="tx1"/>
                </a:solidFill>
              </a:rPr>
              <a:t>例如，氢原子核外原子轨道的能量公式：</a:t>
            </a:r>
          </a:p>
        </p:txBody>
      </p:sp>
      <p:sp>
        <p:nvSpPr>
          <p:cNvPr id="699400" name="Text Box 8">
            <a:extLst>
              <a:ext uri="{FF2B5EF4-FFF2-40B4-BE49-F238E27FC236}">
                <a16:creationId xmlns:a16="http://schemas.microsoft.com/office/drawing/2014/main" id="{34E382AE-A215-4AB0-ADE6-586024884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4221163"/>
            <a:ext cx="889317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0363" indent="-3603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39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FontTx/>
              <a:buChar char="•"/>
            </a:pPr>
            <a:r>
              <a:rPr lang="zh-CN" altLang="en-US" sz="3600">
                <a:ea typeface="楷体_GB2312" pitchFamily="49" charset="-122"/>
              </a:rPr>
              <a:t>当原子中所有电子都处于最低能量的轨道上时，就说该</a:t>
            </a:r>
            <a:r>
              <a:rPr lang="zh-CN" altLang="en-US" sz="3600">
                <a:solidFill>
                  <a:srgbClr val="0000FF"/>
                </a:solidFill>
                <a:ea typeface="楷体_GB2312" pitchFamily="49" charset="-122"/>
              </a:rPr>
              <a:t>原子处于基态</a:t>
            </a:r>
            <a:r>
              <a:rPr lang="zh-CN" altLang="en-US" sz="3600">
                <a:ea typeface="楷体_GB2312" pitchFamily="49" charset="-122"/>
              </a:rPr>
              <a:t>。</a:t>
            </a:r>
            <a:endParaRPr lang="zh-CN" altLang="en-US" sz="3600"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699401" name="Text Box 9">
            <a:extLst>
              <a:ext uri="{FF2B5EF4-FFF2-40B4-BE49-F238E27FC236}">
                <a16:creationId xmlns:a16="http://schemas.microsoft.com/office/drawing/2014/main" id="{F03605F0-6F8C-4F33-9EB6-0E1778900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5445125"/>
            <a:ext cx="87852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0363" indent="-3603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39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FontTx/>
              <a:buChar char="•"/>
            </a:pPr>
            <a:r>
              <a:rPr lang="zh-CN" altLang="en-US" sz="3600">
                <a:ea typeface="楷体_GB2312" pitchFamily="49" charset="-122"/>
              </a:rPr>
              <a:t>若原子中某些电子处于能量较高的轨道，则</a:t>
            </a:r>
            <a:r>
              <a:rPr lang="zh-CN" altLang="en-US" sz="3600">
                <a:solidFill>
                  <a:srgbClr val="0000FF"/>
                </a:solidFill>
                <a:ea typeface="楷体_GB2312" pitchFamily="49" charset="-122"/>
              </a:rPr>
              <a:t>原子处于激发态</a:t>
            </a:r>
            <a:r>
              <a:rPr lang="zh-CN" altLang="en-US" sz="3600">
                <a:ea typeface="楷体_GB2312" pitchFamily="49" charset="-122"/>
              </a:rPr>
              <a:t>。</a:t>
            </a:r>
            <a:endParaRPr lang="zh-CN" altLang="en-US" sz="3600">
              <a:ea typeface="楷体_GB2312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9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699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99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99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99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99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9398" grpId="0" animBg="1"/>
      <p:bldP spid="699399" grpId="0"/>
      <p:bldP spid="699400" grpId="0"/>
      <p:bldP spid="69940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2" name="Rectangle 4">
            <a:extLst>
              <a:ext uri="{FF2B5EF4-FFF2-40B4-BE49-F238E27FC236}">
                <a16:creationId xmlns:a16="http://schemas.microsoft.com/office/drawing/2014/main" id="{143DE787-9497-48B8-AC12-A0C5E3F26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15888"/>
            <a:ext cx="3600450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0363" indent="-3603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84263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72085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357438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994025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3451225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908425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4365625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822825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5000"/>
              </a:lnSpc>
            </a:pPr>
            <a:r>
              <a:rPr lang="en-US" altLang="zh-CN" sz="4000">
                <a:ea typeface="楷体_GB2312" pitchFamily="49" charset="-122"/>
              </a:rPr>
              <a:t>2. </a:t>
            </a:r>
            <a:r>
              <a:rPr lang="zh-CN" altLang="en-US" sz="4000">
                <a:ea typeface="楷体_GB2312" pitchFamily="49" charset="-122"/>
              </a:rPr>
              <a:t>电子跃迁</a:t>
            </a:r>
          </a:p>
        </p:txBody>
      </p:sp>
      <p:graphicFrame>
        <p:nvGraphicFramePr>
          <p:cNvPr id="580616" name="Object 8">
            <a:extLst>
              <a:ext uri="{FF2B5EF4-FFF2-40B4-BE49-F238E27FC236}">
                <a16:creationId xmlns:a16="http://schemas.microsoft.com/office/drawing/2014/main" id="{E6CB6876-5285-42E9-9B4A-26B46B326E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8" y="4005263"/>
          <a:ext cx="6729412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626" name="CS ChemDraw Drawing" r:id="rId3" imgW="4541400" imgH="927000" progId="ChemDraw.Document.5.0">
                  <p:embed/>
                </p:oleObj>
              </mc:Choice>
              <mc:Fallback>
                <p:oleObj name="CS ChemDraw Drawing" r:id="rId3" imgW="4541400" imgH="927000" progId="ChemDraw.Document.5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005263"/>
                        <a:ext cx="6729412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0617" name="Text Box 9">
            <a:extLst>
              <a:ext uri="{FF2B5EF4-FFF2-40B4-BE49-F238E27FC236}">
                <a16:creationId xmlns:a16="http://schemas.microsoft.com/office/drawing/2014/main" id="{C798F83D-55B2-4272-BE47-DA73D4F33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836613"/>
            <a:ext cx="8713787" cy="315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05000"/>
              </a:lnSpc>
              <a:spcBef>
                <a:spcPct val="50000"/>
              </a:spcBef>
            </a:pPr>
            <a:r>
              <a:rPr lang="en-US" altLang="zh-CN" sz="3200">
                <a:solidFill>
                  <a:schemeClr val="tx1"/>
                </a:solidFill>
              </a:rPr>
              <a:t>        </a:t>
            </a:r>
            <a:r>
              <a:rPr lang="zh-CN" altLang="en-US" sz="3200">
                <a:solidFill>
                  <a:schemeClr val="tx1"/>
                </a:solidFill>
              </a:rPr>
              <a:t>基态原子中的电子从外界获得能量后，电子由一种定态</a:t>
            </a:r>
            <a:r>
              <a:rPr lang="en-US" altLang="zh-CN" sz="3200">
                <a:solidFill>
                  <a:schemeClr val="tx1"/>
                </a:solidFill>
              </a:rPr>
              <a:t>(</a:t>
            </a:r>
            <a:r>
              <a:rPr lang="en-US" altLang="zh-CN" sz="3200" i="1">
                <a:solidFill>
                  <a:schemeClr val="tx1"/>
                </a:solidFill>
              </a:rPr>
              <a:t>E</a:t>
            </a:r>
            <a:r>
              <a:rPr lang="en-US" altLang="zh-CN" sz="3200" baseline="-25000">
                <a:solidFill>
                  <a:schemeClr val="tx1"/>
                </a:solidFill>
              </a:rPr>
              <a:t>1</a:t>
            </a:r>
            <a:r>
              <a:rPr lang="en-US" altLang="zh-CN" sz="3200">
                <a:solidFill>
                  <a:schemeClr val="tx1"/>
                </a:solidFill>
              </a:rPr>
              <a:t>, </a:t>
            </a:r>
            <a:r>
              <a:rPr lang="zh-CN" altLang="en-US" sz="3200">
                <a:solidFill>
                  <a:schemeClr val="tx1"/>
                </a:solidFill>
              </a:rPr>
              <a:t>基态</a:t>
            </a:r>
            <a:r>
              <a:rPr lang="en-US" altLang="zh-CN" sz="3200">
                <a:solidFill>
                  <a:schemeClr val="tx1"/>
                </a:solidFill>
              </a:rPr>
              <a:t>)</a:t>
            </a:r>
            <a:r>
              <a:rPr lang="zh-CN" altLang="en-US" sz="3200">
                <a:solidFill>
                  <a:schemeClr val="tx1"/>
                </a:solidFill>
              </a:rPr>
              <a:t>跃迁到另一种定态</a:t>
            </a:r>
            <a:r>
              <a:rPr lang="en-US" altLang="zh-CN" sz="3200">
                <a:solidFill>
                  <a:schemeClr val="tx1"/>
                </a:solidFill>
              </a:rPr>
              <a:t>(</a:t>
            </a:r>
            <a:r>
              <a:rPr lang="en-US" altLang="zh-CN" sz="3200" i="1">
                <a:solidFill>
                  <a:schemeClr val="tx1"/>
                </a:solidFill>
              </a:rPr>
              <a:t>E</a:t>
            </a:r>
            <a:r>
              <a:rPr lang="en-US" altLang="zh-CN" sz="3200" baseline="-25000">
                <a:solidFill>
                  <a:schemeClr val="tx1"/>
                </a:solidFill>
              </a:rPr>
              <a:t>2</a:t>
            </a:r>
            <a:r>
              <a:rPr lang="en-US" altLang="zh-CN" sz="3200">
                <a:solidFill>
                  <a:schemeClr val="tx1"/>
                </a:solidFill>
              </a:rPr>
              <a:t>, </a:t>
            </a:r>
            <a:r>
              <a:rPr lang="zh-CN" altLang="en-US" sz="3200">
                <a:solidFill>
                  <a:schemeClr val="tx1"/>
                </a:solidFill>
              </a:rPr>
              <a:t>激发态</a:t>
            </a:r>
            <a:r>
              <a:rPr lang="en-US" altLang="zh-CN" sz="3200">
                <a:solidFill>
                  <a:schemeClr val="tx1"/>
                </a:solidFill>
              </a:rPr>
              <a:t>)</a:t>
            </a:r>
            <a:r>
              <a:rPr lang="zh-CN" altLang="en-US" sz="3200">
                <a:solidFill>
                  <a:schemeClr val="tx1"/>
                </a:solidFill>
              </a:rPr>
              <a:t>。</a:t>
            </a:r>
            <a:r>
              <a:rPr lang="zh-CN" altLang="en-US" sz="3200">
                <a:solidFill>
                  <a:srgbClr val="0000FF"/>
                </a:solidFill>
              </a:rPr>
              <a:t>激发态不稳定，电子瞬时跃迁回基态</a:t>
            </a:r>
            <a:r>
              <a:rPr lang="en-US" altLang="zh-CN" sz="3200">
                <a:solidFill>
                  <a:schemeClr val="tx1"/>
                </a:solidFill>
              </a:rPr>
              <a:t>(</a:t>
            </a:r>
            <a:r>
              <a:rPr lang="zh-CN" altLang="en-US" sz="3200">
                <a:solidFill>
                  <a:schemeClr val="tx1"/>
                </a:solidFill>
              </a:rPr>
              <a:t>或能量较低的定态</a:t>
            </a:r>
            <a:r>
              <a:rPr lang="en-US" altLang="zh-CN" sz="3200">
                <a:solidFill>
                  <a:schemeClr val="tx1"/>
                </a:solidFill>
              </a:rPr>
              <a:t>)</a:t>
            </a:r>
            <a:r>
              <a:rPr lang="zh-CN" altLang="en-US" sz="3200">
                <a:solidFill>
                  <a:schemeClr val="tx1"/>
                </a:solidFill>
              </a:rPr>
              <a:t>，</a:t>
            </a:r>
            <a:r>
              <a:rPr lang="zh-CN" altLang="en-US" sz="3200">
                <a:solidFill>
                  <a:srgbClr val="0000FF"/>
                </a:solidFill>
              </a:rPr>
              <a:t>同时辐射出光子</a:t>
            </a:r>
            <a:r>
              <a:rPr lang="zh-CN" altLang="en-US" sz="3200">
                <a:solidFill>
                  <a:schemeClr val="tx1"/>
                </a:solidFill>
              </a:rPr>
              <a:t>。而由于能级的不连续性，使每一个跃迁过程产生一条分立的谱线，从而形成氢原子光谱。</a:t>
            </a:r>
            <a:r>
              <a:rPr lang="en-US" altLang="zh-CN" sz="3200">
                <a:solidFill>
                  <a:srgbClr val="0000FF"/>
                </a:solidFill>
              </a:rPr>
              <a:t>(Bohr </a:t>
            </a:r>
            <a:r>
              <a:rPr lang="zh-CN" altLang="en-US" sz="3200">
                <a:solidFill>
                  <a:srgbClr val="0000FF"/>
                </a:solidFill>
              </a:rPr>
              <a:t>理论</a:t>
            </a:r>
            <a:r>
              <a:rPr lang="en-US" altLang="zh-CN" sz="3200">
                <a:solidFill>
                  <a:srgbClr val="0000FF"/>
                </a:solidFill>
              </a:rPr>
              <a:t>)</a:t>
            </a:r>
          </a:p>
        </p:txBody>
      </p:sp>
      <p:grpSp>
        <p:nvGrpSpPr>
          <p:cNvPr id="580618" name="Group 10">
            <a:extLst>
              <a:ext uri="{FF2B5EF4-FFF2-40B4-BE49-F238E27FC236}">
                <a16:creationId xmlns:a16="http://schemas.microsoft.com/office/drawing/2014/main" id="{716CFC7B-9FBE-40F6-B9DD-3875F9F38475}"/>
              </a:ext>
            </a:extLst>
          </p:cNvPr>
          <p:cNvGrpSpPr>
            <a:grpSpLocks/>
          </p:cNvGrpSpPr>
          <p:nvPr/>
        </p:nvGrpSpPr>
        <p:grpSpPr bwMode="auto">
          <a:xfrm>
            <a:off x="7156450" y="3797300"/>
            <a:ext cx="1879600" cy="2295525"/>
            <a:chOff x="3107" y="255"/>
            <a:chExt cx="1653" cy="1830"/>
          </a:xfrm>
        </p:grpSpPr>
        <p:sp>
          <p:nvSpPr>
            <p:cNvPr id="580619" name="Line 11">
              <a:extLst>
                <a:ext uri="{FF2B5EF4-FFF2-40B4-BE49-F238E27FC236}">
                  <a16:creationId xmlns:a16="http://schemas.microsoft.com/office/drawing/2014/main" id="{FD475933-25C0-420D-A03E-FEA12C9FCC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2" y="1737"/>
              <a:ext cx="953" cy="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0620" name="Line 12">
              <a:extLst>
                <a:ext uri="{FF2B5EF4-FFF2-40B4-BE49-F238E27FC236}">
                  <a16:creationId xmlns:a16="http://schemas.microsoft.com/office/drawing/2014/main" id="{4BC0A268-0302-48A9-B8FA-1A5576F9BC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7" y="579"/>
              <a:ext cx="953" cy="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0621" name="Line 13">
              <a:extLst>
                <a:ext uri="{FF2B5EF4-FFF2-40B4-BE49-F238E27FC236}">
                  <a16:creationId xmlns:a16="http://schemas.microsoft.com/office/drawing/2014/main" id="{1FB7D6F7-524C-4E06-ACAC-899CB6F095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1" y="603"/>
              <a:ext cx="0" cy="113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0622" name="Rectangle 14">
              <a:extLst>
                <a:ext uri="{FF2B5EF4-FFF2-40B4-BE49-F238E27FC236}">
                  <a16:creationId xmlns:a16="http://schemas.microsoft.com/office/drawing/2014/main" id="{46BFADEF-DAAF-4037-B4B0-58C5908F3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255"/>
              <a:ext cx="610" cy="5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4000" i="1">
                  <a:solidFill>
                    <a:schemeClr val="tx1"/>
                  </a:solidFill>
                </a:rPr>
                <a:t>E</a:t>
              </a:r>
              <a:r>
                <a:rPr lang="en-US" altLang="zh-CN" sz="4000" baseline="-300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80623" name="Rectangle 15">
              <a:extLst>
                <a:ext uri="{FF2B5EF4-FFF2-40B4-BE49-F238E27FC236}">
                  <a16:creationId xmlns:a16="http://schemas.microsoft.com/office/drawing/2014/main" id="{EE54377D-16B0-45E0-A78C-1119FAF3F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1525"/>
              <a:ext cx="610" cy="5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4000" i="1">
                  <a:solidFill>
                    <a:schemeClr val="tx1"/>
                  </a:solidFill>
                </a:rPr>
                <a:t>E</a:t>
              </a:r>
              <a:r>
                <a:rPr lang="en-US" altLang="zh-CN" sz="4000" baseline="-3000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580624" name="Rectangle 16">
            <a:extLst>
              <a:ext uri="{FF2B5EF4-FFF2-40B4-BE49-F238E27FC236}">
                <a16:creationId xmlns:a16="http://schemas.microsoft.com/office/drawing/2014/main" id="{2D63D85A-A2CF-4737-A0A8-37C258047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5949950"/>
            <a:ext cx="41465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4000">
                <a:solidFill>
                  <a:srgbClr val="0000FF"/>
                </a:solidFill>
                <a:sym typeface="Symbol" panose="05050102010706020507" pitchFamily="18" charset="2"/>
              </a:rPr>
              <a:t></a:t>
            </a:r>
            <a:r>
              <a:rPr lang="en-US" altLang="zh-CN" sz="4000" i="1">
                <a:solidFill>
                  <a:srgbClr val="0000FF"/>
                </a:solidFill>
                <a:sym typeface="Symbol" panose="05050102010706020507" pitchFamily="18" charset="2"/>
              </a:rPr>
              <a:t>E </a:t>
            </a:r>
            <a:r>
              <a:rPr lang="en-US" altLang="zh-CN" sz="4000">
                <a:solidFill>
                  <a:srgbClr val="0000FF"/>
                </a:solidFill>
                <a:sym typeface="Symbol" panose="05050102010706020507" pitchFamily="18" charset="2"/>
              </a:rPr>
              <a:t>=</a:t>
            </a:r>
            <a:r>
              <a:rPr lang="en-US" altLang="zh-CN" sz="4000" i="1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altLang="zh-CN" sz="4000" i="1">
                <a:solidFill>
                  <a:srgbClr val="0000FF"/>
                </a:solidFill>
              </a:rPr>
              <a:t>h</a:t>
            </a:r>
            <a:r>
              <a:rPr lang="el-GR" altLang="zh-CN" sz="4000" i="1">
                <a:solidFill>
                  <a:srgbClr val="0000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</a:t>
            </a:r>
            <a:r>
              <a:rPr lang="en-US" altLang="zh-CN" sz="4000" i="1">
                <a:solidFill>
                  <a:srgbClr val="0000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zh-CN" sz="4000">
                <a:solidFill>
                  <a:srgbClr val="0000FF"/>
                </a:solidFill>
              </a:rPr>
              <a:t>= </a:t>
            </a:r>
            <a:r>
              <a:rPr lang="en-US" altLang="zh-CN" sz="4000" i="1">
                <a:solidFill>
                  <a:srgbClr val="0000FF"/>
                </a:solidFill>
              </a:rPr>
              <a:t>E</a:t>
            </a:r>
            <a:r>
              <a:rPr lang="en-US" altLang="zh-CN" sz="4000" baseline="-25000">
                <a:solidFill>
                  <a:srgbClr val="0000FF"/>
                </a:solidFill>
              </a:rPr>
              <a:t>2</a:t>
            </a:r>
            <a:r>
              <a:rPr lang="en-US" altLang="zh-CN" sz="4000">
                <a:solidFill>
                  <a:srgbClr val="0000FF"/>
                </a:solidFill>
              </a:rPr>
              <a:t> </a:t>
            </a:r>
            <a:r>
              <a:rPr lang="en-US" altLang="zh-CN" sz="4000">
                <a:solidFill>
                  <a:srgbClr val="0000FF"/>
                </a:solidFill>
                <a:sym typeface="Symbol" panose="05050102010706020507" pitchFamily="18" charset="2"/>
              </a:rPr>
              <a:t> </a:t>
            </a:r>
            <a:r>
              <a:rPr lang="en-US" altLang="zh-CN" sz="4000" i="1">
                <a:solidFill>
                  <a:srgbClr val="0000FF"/>
                </a:solidFill>
              </a:rPr>
              <a:t>E</a:t>
            </a:r>
            <a:r>
              <a:rPr lang="en-US" altLang="zh-CN" sz="4000" baseline="-250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80625" name="Rectangle 17">
            <a:extLst>
              <a:ext uri="{FF2B5EF4-FFF2-40B4-BE49-F238E27FC236}">
                <a16:creationId xmlns:a16="http://schemas.microsoft.com/office/drawing/2014/main" id="{081B28FB-ADAA-4A93-A971-0500B9B8C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5387975"/>
            <a:ext cx="63373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3200">
                <a:solidFill>
                  <a:srgbClr val="0000FF"/>
                </a:solidFill>
                <a:latin typeface="楷体_GB2312" pitchFamily="49" charset="-122"/>
              </a:rPr>
              <a:t>光子的能量为二能级能量之差：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0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580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"/>
                                        <p:tgtEl>
                                          <p:spTgt spid="580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"/>
                                        <p:tgtEl>
                                          <p:spTgt spid="580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0617" grpId="0"/>
      <p:bldP spid="580624" grpId="0" build="p" autoUpdateAnimBg="0"/>
      <p:bldP spid="580625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20" name="Picture 4" descr="6">
            <a:extLst>
              <a:ext uri="{FF2B5EF4-FFF2-40B4-BE49-F238E27FC236}">
                <a16:creationId xmlns:a16="http://schemas.microsoft.com/office/drawing/2014/main" id="{D2866929-663A-4651-A0F7-E8BEBEC36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33375"/>
            <a:ext cx="78486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025" name="Text Box 9">
            <a:extLst>
              <a:ext uri="{FF2B5EF4-FFF2-40B4-BE49-F238E27FC236}">
                <a16:creationId xmlns:a16="http://schemas.microsoft.com/office/drawing/2014/main" id="{22ADFCB7-0591-46B6-91D1-FC094DB432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3375"/>
            <a:ext cx="1557338" cy="33115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chemeClr val="tx1"/>
                </a:solidFill>
              </a:rPr>
              <a:t>带状光谱</a:t>
            </a:r>
          </a:p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chemeClr val="tx1"/>
                </a:solidFill>
              </a:rPr>
              <a:t>（连续光谱）</a:t>
            </a:r>
          </a:p>
        </p:txBody>
      </p:sp>
      <p:sp>
        <p:nvSpPr>
          <p:cNvPr id="86026" name="Text Box 10">
            <a:extLst>
              <a:ext uri="{FF2B5EF4-FFF2-40B4-BE49-F238E27FC236}">
                <a16:creationId xmlns:a16="http://schemas.microsoft.com/office/drawing/2014/main" id="{A1FCF7BD-D33B-4838-8F12-F99AAD0EE6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500438"/>
            <a:ext cx="1708150" cy="3097212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>
                <a:solidFill>
                  <a:schemeClr val="tx1"/>
                </a:solidFill>
              </a:rPr>
              <a:t>线状光谱</a:t>
            </a:r>
          </a:p>
          <a:p>
            <a:pPr>
              <a:spcBef>
                <a:spcPct val="50000"/>
              </a:spcBef>
            </a:pPr>
            <a:r>
              <a:rPr lang="zh-CN" altLang="en-US" sz="4000">
                <a:solidFill>
                  <a:schemeClr val="tx1"/>
                </a:solidFill>
              </a:rPr>
              <a:t>（分立光谱）</a:t>
            </a:r>
          </a:p>
        </p:txBody>
      </p:sp>
      <p:sp>
        <p:nvSpPr>
          <p:cNvPr id="86027" name="Rectangle 11">
            <a:extLst>
              <a:ext uri="{FF2B5EF4-FFF2-40B4-BE49-F238E27FC236}">
                <a16:creationId xmlns:a16="http://schemas.microsoft.com/office/drawing/2014/main" id="{78185C6B-0FFE-497E-981F-15423C8F3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38" y="5805488"/>
            <a:ext cx="30241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4000">
                <a:solidFill>
                  <a:schemeClr val="tx1"/>
                </a:solidFill>
              </a:rPr>
              <a:t>氢原子光谱</a:t>
            </a:r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6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6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6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5" grpId="0" animBg="1"/>
      <p:bldP spid="860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881" name="Group 9">
            <a:extLst>
              <a:ext uri="{FF2B5EF4-FFF2-40B4-BE49-F238E27FC236}">
                <a16:creationId xmlns:a16="http://schemas.microsoft.com/office/drawing/2014/main" id="{485240C2-1E80-410A-9922-B254B419DDFA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161925"/>
            <a:ext cx="8704263" cy="6515100"/>
            <a:chOff x="68" y="102"/>
            <a:chExt cx="5483" cy="4104"/>
          </a:xfrm>
        </p:grpSpPr>
        <p:pic>
          <p:nvPicPr>
            <p:cNvPr id="591876" name="Picture 4">
              <a:extLst>
                <a:ext uri="{FF2B5EF4-FFF2-40B4-BE49-F238E27FC236}">
                  <a16:creationId xmlns:a16="http://schemas.microsoft.com/office/drawing/2014/main" id="{F01781DF-51FC-453B-9990-DE81A4C69E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" y="102"/>
              <a:ext cx="4522" cy="36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1877" name="Picture 5">
              <a:extLst>
                <a:ext uri="{FF2B5EF4-FFF2-40B4-BE49-F238E27FC236}">
                  <a16:creationId xmlns:a16="http://schemas.microsoft.com/office/drawing/2014/main" id="{34298490-0B2B-4C2B-A98D-4F90B2FB7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3748"/>
              <a:ext cx="5438" cy="4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91880" name="Text Box 8">
            <a:extLst>
              <a:ext uri="{FF2B5EF4-FFF2-40B4-BE49-F238E27FC236}">
                <a16:creationId xmlns:a16="http://schemas.microsoft.com/office/drawing/2014/main" id="{D0D7743A-027E-4788-ADCB-D3CE6D983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763" y="2060575"/>
            <a:ext cx="2665412" cy="3081338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</a:rPr>
              <a:t>A circle of 48 iron atoms. The diameter of the circle is about 1/20,000 the diameter of a human hair.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91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591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188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0882" name="Object 18">
            <a:extLst>
              <a:ext uri="{FF2B5EF4-FFF2-40B4-BE49-F238E27FC236}">
                <a16:creationId xmlns:a16="http://schemas.microsoft.com/office/drawing/2014/main" id="{97E34990-6668-4049-9685-A66CC7CBD7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825" y="3284538"/>
          <a:ext cx="8604250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587" name="公式" r:id="rId3" imgW="2438280" imgH="444240" progId="Equation.3">
                  <p:embed/>
                </p:oleObj>
              </mc:Choice>
              <mc:Fallback>
                <p:oleObj name="公式" r:id="rId3" imgW="2438280" imgH="4442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3284538"/>
                        <a:ext cx="8604250" cy="156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4579" name="Rectangle 2">
            <a:extLst>
              <a:ext uri="{FF2B5EF4-FFF2-40B4-BE49-F238E27FC236}">
                <a16:creationId xmlns:a16="http://schemas.microsoft.com/office/drawing/2014/main" id="{1F6E0BF0-31B2-4394-9A73-29D2BC7501C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0825" y="1341438"/>
            <a:ext cx="8066088" cy="1944687"/>
          </a:xfrm>
        </p:spPr>
        <p:txBody>
          <a:bodyPr/>
          <a:lstStyle/>
          <a:p>
            <a:pPr marL="0" indent="0" algn="just">
              <a:buFontTx/>
              <a:buNone/>
            </a:pPr>
            <a:r>
              <a:rPr lang="en-US" altLang="zh-CN" sz="3600">
                <a:solidFill>
                  <a:schemeClr val="tx1"/>
                </a:solidFill>
              </a:rPr>
              <a:t>1926</a:t>
            </a:r>
            <a:r>
              <a:rPr lang="zh-CN" altLang="en-US" sz="3600">
                <a:solidFill>
                  <a:schemeClr val="tx1"/>
                </a:solidFill>
              </a:rPr>
              <a:t>年，奥地利物理学家</a:t>
            </a:r>
            <a:r>
              <a:rPr lang="en-US" altLang="zh-CN" sz="3600">
                <a:solidFill>
                  <a:schemeClr val="tx1"/>
                </a:solidFill>
              </a:rPr>
              <a:t>Schr</a:t>
            </a:r>
            <a:r>
              <a:rPr lang="en-US" altLang="zh-CN" sz="3600">
                <a:solidFill>
                  <a:schemeClr val="tx1"/>
                </a:solidFill>
                <a:cs typeface="Times New Roman" panose="02020603050405020304" pitchFamily="18" charset="0"/>
              </a:rPr>
              <a:t>ö</a:t>
            </a:r>
            <a:r>
              <a:rPr lang="en-US" altLang="zh-CN" sz="3600">
                <a:solidFill>
                  <a:schemeClr val="tx1"/>
                </a:solidFill>
              </a:rPr>
              <a:t>dinger </a:t>
            </a:r>
            <a:r>
              <a:rPr lang="zh-CN" altLang="en-US" sz="3600">
                <a:solidFill>
                  <a:schemeClr val="tx1"/>
                </a:solidFill>
              </a:rPr>
              <a:t>创建量子力学的波动方程，称为薛定谔方程</a:t>
            </a:r>
            <a:r>
              <a:rPr lang="en-US" altLang="zh-CN" sz="3600">
                <a:solidFill>
                  <a:schemeClr val="tx1"/>
                </a:solidFill>
              </a:rPr>
              <a:t>(Schrödinger’s equation)</a:t>
            </a:r>
            <a:r>
              <a:rPr lang="en-US" altLang="zh-CN" sz="3600"/>
              <a:t> </a:t>
            </a:r>
            <a:r>
              <a:rPr lang="zh-CN" altLang="en-US" sz="3600">
                <a:solidFill>
                  <a:schemeClr val="tx1"/>
                </a:solidFill>
              </a:rPr>
              <a:t>。</a:t>
            </a:r>
          </a:p>
        </p:txBody>
      </p:sp>
      <p:sp>
        <p:nvSpPr>
          <p:cNvPr id="664580" name="Rectangle 4">
            <a:extLst>
              <a:ext uri="{FF2B5EF4-FFF2-40B4-BE49-F238E27FC236}">
                <a16:creationId xmlns:a16="http://schemas.microsoft.com/office/drawing/2014/main" id="{A5D3AA98-95B0-4FE2-99ED-6184A10E1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15888"/>
            <a:ext cx="59753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>
                <a:ea typeface="楷体_GB2312" pitchFamily="49" charset="-122"/>
              </a:rPr>
              <a:t>5.1.3 </a:t>
            </a:r>
            <a:r>
              <a:rPr lang="zh-CN" altLang="en-US" sz="4000">
                <a:ea typeface="楷体_GB2312" pitchFamily="49" charset="-122"/>
              </a:rPr>
              <a:t>波函数</a:t>
            </a:r>
            <a:endParaRPr lang="zh-CN" altLang="en-US" sz="4000"/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09A92CD0-915C-468B-AED9-67F9C8D8FAD0}"/>
              </a:ext>
            </a:extLst>
          </p:cNvPr>
          <p:cNvGrpSpPr>
            <a:grpSpLocks/>
          </p:cNvGrpSpPr>
          <p:nvPr/>
        </p:nvGrpSpPr>
        <p:grpSpPr bwMode="auto">
          <a:xfrm>
            <a:off x="5976938" y="1963738"/>
            <a:ext cx="2987675" cy="4849812"/>
            <a:chOff x="3651" y="1185"/>
            <a:chExt cx="2008" cy="3152"/>
          </a:xfrm>
        </p:grpSpPr>
        <p:pic>
          <p:nvPicPr>
            <p:cNvPr id="664582" name="Picture 12" descr="Erwin_Schrödinger">
              <a:extLst>
                <a:ext uri="{FF2B5EF4-FFF2-40B4-BE49-F238E27FC236}">
                  <a16:creationId xmlns:a16="http://schemas.microsoft.com/office/drawing/2014/main" id="{E684BB78-DFF7-4CD4-BAD2-794C36D4A4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1" y="1185"/>
              <a:ext cx="2008" cy="2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4583" name="Rectangle 13">
              <a:extLst>
                <a:ext uri="{FF2B5EF4-FFF2-40B4-BE49-F238E27FC236}">
                  <a16:creationId xmlns:a16="http://schemas.microsoft.com/office/drawing/2014/main" id="{E6E0E461-D89D-4634-8E6E-906BCBDA4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3802"/>
              <a:ext cx="1951" cy="5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>
                  <a:latin typeface="Arial" panose="020B0604020202020204" pitchFamily="34" charset="0"/>
                </a:rPr>
                <a:t>E. Schr</a:t>
              </a:r>
              <a:r>
                <a:rPr kumimoji="0" lang="en-US" altLang="zh-CN"/>
                <a:t>ö</a:t>
              </a:r>
              <a:r>
                <a:rPr kumimoji="0" lang="en-US" altLang="zh-CN">
                  <a:latin typeface="Arial" panose="020B0604020202020204" pitchFamily="34" charset="0"/>
                </a:rPr>
                <a:t>dinger</a:t>
              </a:r>
            </a:p>
            <a:p>
              <a:pPr algn="ctr"/>
              <a:r>
                <a:rPr kumimoji="0" lang="en-US" altLang="zh-CN">
                  <a:latin typeface="Arial" panose="020B0604020202020204" pitchFamily="34" charset="0"/>
                </a:rPr>
                <a:t> ( 1887-1961)</a:t>
              </a:r>
            </a:p>
          </p:txBody>
        </p:sp>
      </p:grpSp>
      <p:sp>
        <p:nvSpPr>
          <p:cNvPr id="420878" name="Text Box 14">
            <a:extLst>
              <a:ext uri="{FF2B5EF4-FFF2-40B4-BE49-F238E27FC236}">
                <a16:creationId xmlns:a16="http://schemas.microsoft.com/office/drawing/2014/main" id="{1FB307FC-89EA-4E16-B308-2424453B3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5013325"/>
            <a:ext cx="5472113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0" lang="en-US" altLang="zh-CN" sz="2800"/>
              <a:t>1933</a:t>
            </a:r>
            <a:r>
              <a:rPr kumimoji="0" lang="zh-CN" altLang="en-US" sz="2800"/>
              <a:t>年</a:t>
            </a:r>
            <a:r>
              <a:rPr kumimoji="0" lang="en-US" altLang="en-US" sz="2800">
                <a:ea typeface="楷体_GB2312" pitchFamily="49" charset="-122"/>
              </a:rPr>
              <a:t>薛定谔</a:t>
            </a:r>
            <a:r>
              <a:rPr kumimoji="0" lang="zh-CN" altLang="en-US" sz="2800"/>
              <a:t>和英国物理学家狄拉克共同获得了诺贝尔物理学奖，被称为量子物理学之父。</a:t>
            </a:r>
          </a:p>
        </p:txBody>
      </p:sp>
      <p:sp>
        <p:nvSpPr>
          <p:cNvPr id="664586" name="Rectangle 4">
            <a:extLst>
              <a:ext uri="{FF2B5EF4-FFF2-40B4-BE49-F238E27FC236}">
                <a16:creationId xmlns:a16="http://schemas.microsoft.com/office/drawing/2014/main" id="{AF43E2FF-D842-4082-AE0D-A07C94739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692150"/>
            <a:ext cx="3889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>
                <a:ea typeface="楷体_GB2312" pitchFamily="49" charset="-122"/>
              </a:rPr>
              <a:t>1. </a:t>
            </a:r>
            <a:r>
              <a:rPr lang="zh-CN" altLang="en-US" sz="4000">
                <a:ea typeface="楷体_GB2312" pitchFamily="49" charset="-122"/>
              </a:rPr>
              <a:t>波函数</a:t>
            </a:r>
            <a:endParaRPr lang="zh-CN" altLang="en-US" sz="40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20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20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579" grpId="0" build="p" autoUpdateAnimBg="0"/>
      <p:bldP spid="42087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8434" name="Object 2">
            <a:extLst>
              <a:ext uri="{FF2B5EF4-FFF2-40B4-BE49-F238E27FC236}">
                <a16:creationId xmlns:a16="http://schemas.microsoft.com/office/drawing/2014/main" id="{E1DE1AEC-FEE2-4782-A53D-295A244D70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850" y="1125538"/>
          <a:ext cx="8604250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525" name="公式" r:id="rId3" imgW="2438280" imgH="444240" progId="Equation.3">
                  <p:embed/>
                </p:oleObj>
              </mc:Choice>
              <mc:Fallback>
                <p:oleObj name="公式" r:id="rId3" imgW="2438280" imgH="4442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125538"/>
                        <a:ext cx="8604250" cy="156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9523" name="Text Box 3">
            <a:extLst>
              <a:ext uri="{FF2B5EF4-FFF2-40B4-BE49-F238E27FC236}">
                <a16:creationId xmlns:a16="http://schemas.microsoft.com/office/drawing/2014/main" id="{6E52B779-7014-441E-9654-C3A774AE3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60350"/>
            <a:ext cx="84248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4000">
                <a:ea typeface="楷体_GB2312" pitchFamily="49" charset="-122"/>
              </a:rPr>
              <a:t>薛定谔方程是一个</a:t>
            </a:r>
            <a:r>
              <a:rPr kumimoji="0" lang="zh-CN" altLang="en-US" sz="4000">
                <a:ea typeface="楷体_GB2312" pitchFamily="49" charset="-122"/>
              </a:rPr>
              <a:t>二阶偏微分方程</a:t>
            </a:r>
            <a:r>
              <a:rPr lang="zh-CN" altLang="en-US" sz="4000">
                <a:ea typeface="楷体_GB2312" pitchFamily="49" charset="-122"/>
              </a:rPr>
              <a:t>：</a:t>
            </a:r>
            <a:endParaRPr kumimoji="0" lang="zh-CN" altLang="en-US" sz="4000">
              <a:ea typeface="楷体_GB2312" pitchFamily="49" charset="-122"/>
            </a:endParaRPr>
          </a:p>
        </p:txBody>
      </p:sp>
      <p:sp>
        <p:nvSpPr>
          <p:cNvPr id="658436" name="Text Box 4">
            <a:extLst>
              <a:ext uri="{FF2B5EF4-FFF2-40B4-BE49-F238E27FC236}">
                <a16:creationId xmlns:a16="http://schemas.microsoft.com/office/drawing/2014/main" id="{3303DB53-2AD6-4B91-87C4-1E883A5D3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781300"/>
            <a:ext cx="8424863" cy="297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5000"/>
              </a:lnSpc>
            </a:pPr>
            <a:r>
              <a:rPr kumimoji="0" lang="zh-CN" altLang="en-US" sz="3600">
                <a:ea typeface="楷体_GB2312" pitchFamily="49" charset="-122"/>
              </a:rPr>
              <a:t>式中，</a:t>
            </a:r>
            <a:r>
              <a:rPr kumimoji="0" lang="en-US" altLang="zh-CN" sz="3600" i="1">
                <a:ea typeface="楷体_GB2312" pitchFamily="49" charset="-122"/>
              </a:rPr>
              <a:t>x</a:t>
            </a:r>
            <a:r>
              <a:rPr kumimoji="0" lang="zh-CN" altLang="en-US" sz="3600">
                <a:ea typeface="楷体_GB2312" pitchFamily="49" charset="-122"/>
              </a:rPr>
              <a:t>、</a:t>
            </a:r>
            <a:r>
              <a:rPr kumimoji="0" lang="en-US" altLang="zh-CN" sz="3600" i="1">
                <a:ea typeface="楷体_GB2312" pitchFamily="49" charset="-122"/>
              </a:rPr>
              <a:t>y</a:t>
            </a:r>
            <a:r>
              <a:rPr kumimoji="0" lang="zh-CN" altLang="en-US" sz="3600">
                <a:ea typeface="楷体_GB2312" pitchFamily="49" charset="-122"/>
              </a:rPr>
              <a:t>、</a:t>
            </a:r>
            <a:r>
              <a:rPr kumimoji="0" lang="en-US" altLang="zh-CN" sz="3600" i="1">
                <a:ea typeface="楷体_GB2312" pitchFamily="49" charset="-122"/>
              </a:rPr>
              <a:t>z </a:t>
            </a:r>
            <a:r>
              <a:rPr kumimoji="0" lang="zh-CN" altLang="en-US" sz="3600">
                <a:ea typeface="楷体_GB2312" pitchFamily="49" charset="-122"/>
              </a:rPr>
              <a:t>表示空间直角坐标；</a:t>
            </a:r>
          </a:p>
          <a:p>
            <a:pPr algn="just">
              <a:lnSpc>
                <a:spcPct val="105000"/>
              </a:lnSpc>
            </a:pPr>
            <a:r>
              <a:rPr kumimoji="0" lang="en-US" altLang="zh-CN" sz="3600" i="1">
                <a:solidFill>
                  <a:srgbClr val="0000FF"/>
                </a:solidFill>
                <a:ea typeface="楷体_GB2312" pitchFamily="49" charset="-122"/>
              </a:rPr>
              <a:t>V</a:t>
            </a:r>
            <a:r>
              <a:rPr kumimoji="0" lang="zh-CN" altLang="en-US" sz="3600">
                <a:ea typeface="楷体_GB2312" pitchFamily="49" charset="-122"/>
              </a:rPr>
              <a:t>是势能，和被研究微粒的具体环境有关，</a:t>
            </a:r>
            <a:r>
              <a:rPr kumimoji="0" lang="en-US" altLang="zh-CN" sz="3600" i="1">
                <a:solidFill>
                  <a:srgbClr val="0000FF"/>
                </a:solidFill>
                <a:ea typeface="楷体_GB2312" pitchFamily="49" charset="-122"/>
              </a:rPr>
              <a:t>m</a:t>
            </a:r>
            <a:r>
              <a:rPr kumimoji="0" lang="zh-CN" altLang="en-US" sz="3600">
                <a:ea typeface="楷体_GB2312" pitchFamily="49" charset="-122"/>
              </a:rPr>
              <a:t>是微粒的质量</a:t>
            </a:r>
            <a:r>
              <a:rPr kumimoji="0" lang="en-US" altLang="zh-CN" sz="3600">
                <a:ea typeface="楷体_GB2312" pitchFamily="49" charset="-122"/>
              </a:rPr>
              <a:t>(</a:t>
            </a:r>
            <a:r>
              <a:rPr kumimoji="0" lang="en-US" altLang="zh-CN" sz="3600" i="1">
                <a:solidFill>
                  <a:srgbClr val="0000FF"/>
                </a:solidFill>
                <a:ea typeface="楷体_GB2312" pitchFamily="49" charset="-122"/>
              </a:rPr>
              <a:t>V</a:t>
            </a:r>
            <a:r>
              <a:rPr kumimoji="0" lang="zh-CN" altLang="en-US" sz="3600">
                <a:ea typeface="楷体_GB2312" pitchFamily="49" charset="-122"/>
              </a:rPr>
              <a:t>和</a:t>
            </a:r>
            <a:r>
              <a:rPr kumimoji="0" lang="en-US" altLang="zh-CN" sz="3600" i="1">
                <a:solidFill>
                  <a:srgbClr val="0000FF"/>
                </a:solidFill>
                <a:ea typeface="楷体_GB2312" pitchFamily="49" charset="-122"/>
              </a:rPr>
              <a:t>m</a:t>
            </a:r>
            <a:r>
              <a:rPr kumimoji="0" lang="zh-CN" altLang="en-US" sz="3600">
                <a:ea typeface="楷体_GB2312" pitchFamily="49" charset="-122"/>
              </a:rPr>
              <a:t>是已知条件</a:t>
            </a:r>
            <a:r>
              <a:rPr kumimoji="0" lang="en-US" altLang="zh-CN" sz="3600">
                <a:ea typeface="楷体_GB2312" pitchFamily="49" charset="-122"/>
              </a:rPr>
              <a:t>)</a:t>
            </a:r>
            <a:r>
              <a:rPr kumimoji="0" lang="zh-CN" altLang="en-US" sz="3600">
                <a:ea typeface="楷体_GB2312" pitchFamily="49" charset="-122"/>
              </a:rPr>
              <a:t>；</a:t>
            </a:r>
          </a:p>
          <a:p>
            <a:pPr algn="just">
              <a:lnSpc>
                <a:spcPct val="105000"/>
              </a:lnSpc>
            </a:pPr>
            <a:r>
              <a:rPr kumimoji="0" lang="en-US" altLang="zh-CN" sz="3600" i="1">
                <a:ea typeface="楷体_GB2312" pitchFamily="49" charset="-122"/>
              </a:rPr>
              <a:t>h</a:t>
            </a:r>
            <a:r>
              <a:rPr kumimoji="0" lang="zh-CN" altLang="en-US" sz="3600">
                <a:ea typeface="楷体_GB2312" pitchFamily="49" charset="-122"/>
              </a:rPr>
              <a:t>为普朗克常数；</a:t>
            </a:r>
            <a:r>
              <a:rPr kumimoji="0" lang="en-US" altLang="zh-CN" sz="3600" i="1">
                <a:solidFill>
                  <a:srgbClr val="FF0000"/>
                </a:solidFill>
                <a:ea typeface="楷体_GB2312" pitchFamily="49" charset="-122"/>
              </a:rPr>
              <a:t>E</a:t>
            </a:r>
            <a:r>
              <a:rPr kumimoji="0" lang="zh-CN" altLang="en-US" sz="3600">
                <a:ea typeface="楷体_GB2312" pitchFamily="49" charset="-122"/>
              </a:rPr>
              <a:t>是体系的能量；</a:t>
            </a:r>
            <a:r>
              <a:rPr lang="zh-CN" altLang="en-US" sz="3600">
                <a:solidFill>
                  <a:srgbClr val="FF0000"/>
                </a:solidFill>
                <a:ea typeface="楷体_GB2312" pitchFamily="49" charset="-122"/>
              </a:rPr>
              <a:t>波函数</a:t>
            </a:r>
            <a:r>
              <a:rPr lang="en-US" altLang="zh-CN" sz="3600" i="1">
                <a:solidFill>
                  <a:srgbClr val="FF0000"/>
                </a:solidFill>
                <a:ea typeface="楷体_GB2312" pitchFamily="49" charset="-122"/>
              </a:rPr>
              <a:t>ψ</a:t>
            </a:r>
            <a:r>
              <a:rPr lang="zh-CN" altLang="en-US" sz="3600">
                <a:ea typeface="楷体_GB2312" pitchFamily="49" charset="-122"/>
              </a:rPr>
              <a:t>是</a:t>
            </a:r>
            <a:r>
              <a:rPr kumimoji="0" lang="en-US" altLang="zh-CN" sz="3600" i="1">
                <a:ea typeface="楷体_GB2312" pitchFamily="49" charset="-122"/>
              </a:rPr>
              <a:t>x</a:t>
            </a:r>
            <a:r>
              <a:rPr kumimoji="0" lang="zh-CN" altLang="en-US" sz="3600">
                <a:ea typeface="楷体_GB2312" pitchFamily="49" charset="-122"/>
              </a:rPr>
              <a:t>、</a:t>
            </a:r>
            <a:r>
              <a:rPr kumimoji="0" lang="en-US" altLang="zh-CN" sz="3600" i="1">
                <a:ea typeface="楷体_GB2312" pitchFamily="49" charset="-122"/>
              </a:rPr>
              <a:t>y</a:t>
            </a:r>
            <a:r>
              <a:rPr kumimoji="0" lang="zh-CN" altLang="en-US" sz="3600">
                <a:ea typeface="楷体_GB2312" pitchFamily="49" charset="-122"/>
              </a:rPr>
              <a:t>、</a:t>
            </a:r>
            <a:r>
              <a:rPr kumimoji="0" lang="en-US" altLang="zh-CN" sz="3600" i="1">
                <a:ea typeface="楷体_GB2312" pitchFamily="49" charset="-122"/>
              </a:rPr>
              <a:t>z</a:t>
            </a:r>
            <a:r>
              <a:rPr kumimoji="0" lang="zh-CN" altLang="en-US" sz="3600">
                <a:ea typeface="楷体_GB2312" pitchFamily="49" charset="-122"/>
              </a:rPr>
              <a:t>的函数。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5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5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5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5" name="Rectangle 5">
            <a:extLst>
              <a:ext uri="{FF2B5EF4-FFF2-40B4-BE49-F238E27FC236}">
                <a16:creationId xmlns:a16="http://schemas.microsoft.com/office/drawing/2014/main" id="{B9272AE1-4A73-4434-AA83-88B82DF99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620713"/>
            <a:ext cx="8208963" cy="265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4000">
                <a:latin typeface="楷体_GB2312" pitchFamily="49" charset="-122"/>
                <a:ea typeface="楷体_GB2312" pitchFamily="49" charset="-122"/>
              </a:rPr>
              <a:t>解此方程可得：</a:t>
            </a:r>
            <a:r>
              <a:rPr lang="zh-CN" altLang="en-US" sz="400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①系统的能量</a:t>
            </a:r>
            <a:r>
              <a:rPr lang="en-US" altLang="zh-CN" sz="4000" i="1">
                <a:solidFill>
                  <a:srgbClr val="0000FF"/>
                </a:solidFill>
                <a:ea typeface="楷体_GB2312" pitchFamily="49" charset="-122"/>
              </a:rPr>
              <a:t>E </a:t>
            </a:r>
            <a:r>
              <a:rPr lang="zh-CN" altLang="en-US" sz="400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；</a:t>
            </a:r>
          </a:p>
          <a:p>
            <a:pPr algn="just">
              <a:lnSpc>
                <a:spcPct val="120000"/>
              </a:lnSpc>
            </a:pPr>
            <a:r>
              <a:rPr lang="zh-CN" altLang="en-US" sz="400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       ②波函数</a:t>
            </a:r>
            <a:r>
              <a:rPr lang="en-US" altLang="zh-CN" sz="4000" i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ψ</a:t>
            </a:r>
            <a:r>
              <a:rPr lang="zh-CN" altLang="en-US" sz="400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algn="just"/>
            <a:r>
              <a:rPr lang="en-US" altLang="zh-CN" sz="4000" i="1">
                <a:latin typeface="楷体_GB2312" pitchFamily="49" charset="-122"/>
                <a:ea typeface="楷体_GB2312" pitchFamily="49" charset="-122"/>
              </a:rPr>
              <a:t>ψ</a:t>
            </a:r>
            <a:r>
              <a:rPr lang="zh-CN" altLang="en-US" sz="4000">
                <a:latin typeface="楷体_GB2312" pitchFamily="49" charset="-122"/>
                <a:ea typeface="楷体_GB2312" pitchFamily="49" charset="-122"/>
              </a:rPr>
              <a:t>是描述原子核外电子运动状态的数学函数式。</a:t>
            </a:r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8298C35B-CD89-4277-8F71-C8E6FC207DD3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3862388"/>
            <a:ext cx="6624637" cy="2735262"/>
            <a:chOff x="567" y="2296"/>
            <a:chExt cx="4173" cy="1723"/>
          </a:xfrm>
        </p:grpSpPr>
        <p:graphicFrame>
          <p:nvGraphicFramePr>
            <p:cNvPr id="620548" name="Object 12">
              <a:extLst>
                <a:ext uri="{FF2B5EF4-FFF2-40B4-BE49-F238E27FC236}">
                  <a16:creationId xmlns:a16="http://schemas.microsoft.com/office/drawing/2014/main" id="{77D05050-1D86-41E9-8BD9-CD048FD1F65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67" y="2296"/>
            <a:ext cx="4173" cy="17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550" name="公式" r:id="rId3" imgW="1384200" imgH="571320" progId="Equation.3">
                    <p:embed/>
                  </p:oleObj>
                </mc:Choice>
                <mc:Fallback>
                  <p:oleObj name="公式" r:id="rId3" imgW="1384200" imgH="57132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" y="2296"/>
                          <a:ext cx="4173" cy="1723"/>
                        </a:xfrm>
                        <a:prstGeom prst="rect">
                          <a:avLst/>
                        </a:prstGeom>
                        <a:solidFill>
                          <a:srgbClr val="FF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0549" name="Rectangle 8">
              <a:extLst>
                <a:ext uri="{FF2B5EF4-FFF2-40B4-BE49-F238E27FC236}">
                  <a16:creationId xmlns:a16="http://schemas.microsoft.com/office/drawing/2014/main" id="{9B042090-E6C5-41EC-89E7-90F611E48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2341"/>
              <a:ext cx="1685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4000">
                  <a:ea typeface="楷体_GB2312" pitchFamily="49" charset="-122"/>
                </a:rPr>
                <a:t>如</a:t>
              </a:r>
              <a:r>
                <a:rPr lang="en-US" altLang="zh-CN" sz="4000">
                  <a:ea typeface="楷体_GB2312" pitchFamily="49" charset="-122"/>
                </a:rPr>
                <a:t>1s</a:t>
              </a:r>
              <a:r>
                <a:rPr lang="zh-CN" altLang="en-US" sz="4000">
                  <a:ea typeface="楷体_GB2312" pitchFamily="49" charset="-122"/>
                </a:rPr>
                <a:t>轨道</a:t>
              </a:r>
              <a:r>
                <a:rPr lang="zh-CN" altLang="zh-CN" sz="4000">
                  <a:ea typeface="楷体_GB2312" pitchFamily="49" charset="-122"/>
                </a:rPr>
                <a:t>：</a:t>
              </a:r>
              <a:endParaRPr lang="zh-CN" altLang="en-US" sz="4000"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ransition spd="med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276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"/>
                                        <p:tgtEl>
                                          <p:spTgt spid="276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"/>
                                        <p:tgtEl>
                                          <p:spTgt spid="276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485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106" name="Picture 2" descr="EB2-13-17">
            <a:extLst>
              <a:ext uri="{FF2B5EF4-FFF2-40B4-BE49-F238E27FC236}">
                <a16:creationId xmlns:a16="http://schemas.microsoft.com/office/drawing/2014/main" id="{1EA0DB9C-1DF6-4716-AA0A-3274824E4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3"/>
          <a:stretch>
            <a:fillRect/>
          </a:stretch>
        </p:blipFill>
        <p:spPr bwMode="auto">
          <a:xfrm>
            <a:off x="3276600" y="765175"/>
            <a:ext cx="5722938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1111" name="Text Box 7">
            <a:extLst>
              <a:ext uri="{FF2B5EF4-FFF2-40B4-BE49-F238E27FC236}">
                <a16:creationId xmlns:a16="http://schemas.microsoft.com/office/drawing/2014/main" id="{33C62081-AAB8-422F-BC3C-F7DBCDABC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908050"/>
            <a:ext cx="5256212" cy="1320800"/>
          </a:xfrm>
          <a:prstGeom prst="rect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>
                <a:ea typeface="楷体_GB2312" pitchFamily="49" charset="-122"/>
              </a:rPr>
              <a:t>(1) </a:t>
            </a:r>
            <a:r>
              <a:rPr kumimoji="0" lang="zh-CN" altLang="en-US" sz="4000">
                <a:ea typeface="楷体_GB2312" pitchFamily="49" charset="-122"/>
              </a:rPr>
              <a:t>坐标变换</a:t>
            </a:r>
            <a:r>
              <a:rPr kumimoji="0" lang="en-US" altLang="zh-CN" sz="4000">
                <a:ea typeface="楷体_GB2312" pitchFamily="49" charset="-122"/>
              </a:rPr>
              <a:t>: </a:t>
            </a:r>
            <a:r>
              <a:rPr lang="el-GR" altLang="zh-CN" sz="4000" i="1">
                <a:ea typeface="楷体_GB2312" pitchFamily="49" charset="-122"/>
              </a:rPr>
              <a:t>ψ</a:t>
            </a:r>
            <a:r>
              <a:rPr lang="en-US" altLang="zh-CN" sz="4000" b="0">
                <a:ea typeface="楷体_GB2312" pitchFamily="49" charset="-122"/>
              </a:rPr>
              <a:t>(</a:t>
            </a:r>
            <a:r>
              <a:rPr lang="en-US" altLang="zh-CN" sz="4000" i="1">
                <a:ea typeface="楷体_GB2312" pitchFamily="49" charset="-122"/>
              </a:rPr>
              <a:t>x</a:t>
            </a:r>
            <a:r>
              <a:rPr lang="en-US" altLang="zh-CN" sz="4000">
                <a:ea typeface="楷体_GB2312" pitchFamily="49" charset="-122"/>
              </a:rPr>
              <a:t>,</a:t>
            </a:r>
            <a:r>
              <a:rPr lang="en-US" altLang="zh-CN" sz="4000" i="1">
                <a:ea typeface="楷体_GB2312" pitchFamily="49" charset="-122"/>
              </a:rPr>
              <a:t>y</a:t>
            </a:r>
            <a:r>
              <a:rPr lang="en-US" altLang="zh-CN" sz="4000">
                <a:ea typeface="楷体_GB2312" pitchFamily="49" charset="-122"/>
              </a:rPr>
              <a:t>,</a:t>
            </a:r>
            <a:r>
              <a:rPr lang="en-US" altLang="zh-CN" sz="4000" i="1">
                <a:ea typeface="楷体_GB2312" pitchFamily="49" charset="-122"/>
              </a:rPr>
              <a:t>z</a:t>
            </a:r>
            <a:r>
              <a:rPr lang="en-US" altLang="zh-CN" sz="4000" b="0">
                <a:ea typeface="楷体_GB2312" pitchFamily="49" charset="-122"/>
              </a:rPr>
              <a:t>)</a:t>
            </a:r>
            <a:r>
              <a:rPr lang="en-US" altLang="zh-CN" sz="4000" b="0">
                <a:ea typeface="楷体_GB2312" pitchFamily="49" charset="-122"/>
                <a:sym typeface="Symbol" panose="05050102010706020507" pitchFamily="18" charset="2"/>
              </a:rPr>
              <a:t></a:t>
            </a:r>
            <a:r>
              <a:rPr lang="el-GR" altLang="zh-CN" sz="4000" i="1">
                <a:ea typeface="楷体_GB2312" pitchFamily="49" charset="-122"/>
              </a:rPr>
              <a:t>ψ</a:t>
            </a:r>
            <a:r>
              <a:rPr lang="en-US" altLang="zh-CN" sz="4000">
                <a:ea typeface="楷体_GB2312" pitchFamily="49" charset="-122"/>
              </a:rPr>
              <a:t>(</a:t>
            </a:r>
            <a:r>
              <a:rPr lang="en-US" altLang="zh-CN" sz="4000" i="1">
                <a:ea typeface="楷体_GB2312" pitchFamily="49" charset="-122"/>
              </a:rPr>
              <a:t>r</a:t>
            </a:r>
            <a:r>
              <a:rPr lang="en-US" altLang="zh-CN" sz="4000">
                <a:ea typeface="楷体_GB2312" pitchFamily="49" charset="-122"/>
              </a:rPr>
              <a:t>,</a:t>
            </a:r>
            <a:r>
              <a:rPr lang="en-US" altLang="zh-CN" sz="4000" i="1">
                <a:ea typeface="楷体_GB2312" pitchFamily="49" charset="-122"/>
                <a:sym typeface="Symbol" panose="05050102010706020507" pitchFamily="18" charset="2"/>
              </a:rPr>
              <a:t></a:t>
            </a:r>
            <a:r>
              <a:rPr lang="en-US" altLang="zh-CN" sz="4000">
                <a:ea typeface="楷体_GB2312" pitchFamily="49" charset="-122"/>
              </a:rPr>
              <a:t>,</a:t>
            </a:r>
            <a:r>
              <a:rPr lang="en-US" altLang="zh-CN" sz="4000" i="1">
                <a:ea typeface="楷体_GB2312" pitchFamily="49" charset="-122"/>
                <a:sym typeface="Symbol" panose="05050102010706020507" pitchFamily="18" charset="2"/>
              </a:rPr>
              <a:t></a:t>
            </a:r>
            <a:r>
              <a:rPr lang="en-US" altLang="zh-CN" sz="4000">
                <a:ea typeface="楷体_GB2312" pitchFamily="49" charset="-122"/>
              </a:rPr>
              <a:t>)</a:t>
            </a:r>
          </a:p>
        </p:txBody>
      </p:sp>
      <p:sp>
        <p:nvSpPr>
          <p:cNvPr id="431112" name="Text Box 8">
            <a:extLst>
              <a:ext uri="{FF2B5EF4-FFF2-40B4-BE49-F238E27FC236}">
                <a16:creationId xmlns:a16="http://schemas.microsoft.com/office/drawing/2014/main" id="{2A586A38-19FD-4CE4-B2D5-EB1AD9B006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3068638"/>
            <a:ext cx="5903913" cy="13112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>
                <a:ea typeface="楷体_GB2312" pitchFamily="49" charset="-122"/>
              </a:rPr>
              <a:t>(2) </a:t>
            </a:r>
            <a:r>
              <a:rPr lang="zh-CN" altLang="en-US" sz="4000">
                <a:ea typeface="楷体_GB2312" pitchFamily="49" charset="-122"/>
              </a:rPr>
              <a:t>变量分离</a:t>
            </a:r>
            <a:r>
              <a:rPr lang="en-US" altLang="zh-CN" sz="4000">
                <a:ea typeface="楷体_GB2312" pitchFamily="49" charset="-122"/>
              </a:rPr>
              <a:t>:</a:t>
            </a:r>
          </a:p>
          <a:p>
            <a:r>
              <a:rPr lang="el-GR" altLang="zh-CN" sz="4000" i="1">
                <a:ea typeface="楷体_GB2312" pitchFamily="49" charset="-122"/>
              </a:rPr>
              <a:t>ψ</a:t>
            </a:r>
            <a:r>
              <a:rPr lang="en-US" altLang="zh-CN" sz="4000">
                <a:ea typeface="楷体_GB2312" pitchFamily="49" charset="-122"/>
              </a:rPr>
              <a:t>(</a:t>
            </a:r>
            <a:r>
              <a:rPr lang="en-US" altLang="zh-CN" sz="4000" i="1">
                <a:ea typeface="楷体_GB2312" pitchFamily="49" charset="-122"/>
              </a:rPr>
              <a:t>r</a:t>
            </a:r>
            <a:r>
              <a:rPr lang="en-US" altLang="zh-CN" sz="4000">
                <a:ea typeface="楷体_GB2312" pitchFamily="49" charset="-122"/>
              </a:rPr>
              <a:t>, </a:t>
            </a:r>
            <a:r>
              <a:rPr lang="en-US" altLang="zh-CN" sz="4000" i="1">
                <a:ea typeface="楷体_GB2312" pitchFamily="49" charset="-122"/>
                <a:sym typeface="Symbol" panose="05050102010706020507" pitchFamily="18" charset="2"/>
              </a:rPr>
              <a:t></a:t>
            </a:r>
            <a:r>
              <a:rPr lang="en-US" altLang="zh-CN" sz="4000">
                <a:ea typeface="楷体_GB2312" pitchFamily="49" charset="-122"/>
              </a:rPr>
              <a:t>, </a:t>
            </a:r>
            <a:r>
              <a:rPr lang="en-US" altLang="zh-CN" sz="4000" i="1">
                <a:ea typeface="楷体_GB2312" pitchFamily="49" charset="-122"/>
                <a:sym typeface="Symbol" panose="05050102010706020507" pitchFamily="18" charset="2"/>
              </a:rPr>
              <a:t></a:t>
            </a:r>
            <a:r>
              <a:rPr lang="en-US" altLang="zh-CN" sz="4000">
                <a:ea typeface="楷体_GB2312" pitchFamily="49" charset="-122"/>
              </a:rPr>
              <a:t>)= </a:t>
            </a:r>
            <a:r>
              <a:rPr lang="en-US" altLang="zh-CN" sz="4000" i="1">
                <a:ea typeface="楷体_GB2312" pitchFamily="49" charset="-122"/>
              </a:rPr>
              <a:t>R</a:t>
            </a:r>
            <a:r>
              <a:rPr lang="en-US" altLang="zh-CN" sz="4000">
                <a:ea typeface="楷体_GB2312" pitchFamily="49" charset="-122"/>
              </a:rPr>
              <a:t>(</a:t>
            </a:r>
            <a:r>
              <a:rPr lang="en-US" altLang="zh-CN" sz="4000" i="1">
                <a:ea typeface="楷体_GB2312" pitchFamily="49" charset="-122"/>
              </a:rPr>
              <a:t>r</a:t>
            </a:r>
            <a:r>
              <a:rPr lang="en-US" altLang="zh-CN" sz="4000">
                <a:ea typeface="楷体_GB2312" pitchFamily="49" charset="-122"/>
              </a:rPr>
              <a:t>) </a:t>
            </a:r>
            <a:r>
              <a:rPr lang="en-US" altLang="zh-CN" sz="4000">
                <a:ea typeface="楷体_GB2312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sz="4000" i="1">
                <a:ea typeface="楷体_GB2312" pitchFamily="49" charset="-122"/>
              </a:rPr>
              <a:t>Y</a:t>
            </a:r>
            <a:r>
              <a:rPr lang="en-US" altLang="zh-CN" sz="4000">
                <a:ea typeface="楷体_GB2312" pitchFamily="49" charset="-122"/>
              </a:rPr>
              <a:t>(</a:t>
            </a:r>
            <a:r>
              <a:rPr lang="en-US" altLang="zh-CN" sz="4000" i="1">
                <a:ea typeface="楷体_GB2312" pitchFamily="49" charset="-122"/>
                <a:sym typeface="Symbol" panose="05050102010706020507" pitchFamily="18" charset="2"/>
              </a:rPr>
              <a:t></a:t>
            </a:r>
            <a:r>
              <a:rPr lang="en-US" altLang="zh-CN" sz="4000">
                <a:ea typeface="楷体_GB2312" pitchFamily="49" charset="-122"/>
              </a:rPr>
              <a:t>,</a:t>
            </a:r>
            <a:r>
              <a:rPr lang="en-US" altLang="zh-CN" sz="4000" i="1">
                <a:ea typeface="楷体_GB2312" pitchFamily="49" charset="-122"/>
                <a:sym typeface="Symbol" panose="05050102010706020507" pitchFamily="18" charset="2"/>
              </a:rPr>
              <a:t></a:t>
            </a:r>
            <a:r>
              <a:rPr lang="en-US" altLang="zh-CN" sz="4000">
                <a:ea typeface="楷体_GB2312" pitchFamily="49" charset="-122"/>
              </a:rPr>
              <a:t>)</a:t>
            </a:r>
          </a:p>
        </p:txBody>
      </p:sp>
      <p:sp>
        <p:nvSpPr>
          <p:cNvPr id="621573" name="Text Box 9">
            <a:extLst>
              <a:ext uri="{FF2B5EF4-FFF2-40B4-BE49-F238E27FC236}">
                <a16:creationId xmlns:a16="http://schemas.microsoft.com/office/drawing/2014/main" id="{2CF0FEA7-B1D3-47B8-936C-D25293A91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115888"/>
            <a:ext cx="59404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sz="3600">
                <a:ea typeface="楷体_GB2312" pitchFamily="49" charset="-122"/>
              </a:rPr>
              <a:t>求解薛定谔方程的主要步骤：</a:t>
            </a:r>
          </a:p>
        </p:txBody>
      </p:sp>
      <p:sp>
        <p:nvSpPr>
          <p:cNvPr id="431114" name="AutoShape 10">
            <a:extLst>
              <a:ext uri="{FF2B5EF4-FFF2-40B4-BE49-F238E27FC236}">
                <a16:creationId xmlns:a16="http://schemas.microsoft.com/office/drawing/2014/main" id="{FC27DF6B-137A-4181-90E5-5242C3A1E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75" y="4868863"/>
            <a:ext cx="2160588" cy="1223962"/>
          </a:xfrm>
          <a:prstGeom prst="wedgeRectCallout">
            <a:avLst>
              <a:gd name="adj1" fmla="val 49046"/>
              <a:gd name="adj2" fmla="val -9915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>
                <a:ea typeface="楷体_GB2312" pitchFamily="49" charset="-122"/>
              </a:rPr>
              <a:t>波函数的径向部分</a:t>
            </a:r>
          </a:p>
        </p:txBody>
      </p:sp>
      <p:sp>
        <p:nvSpPr>
          <p:cNvPr id="431115" name="AutoShape 11">
            <a:extLst>
              <a:ext uri="{FF2B5EF4-FFF2-40B4-BE49-F238E27FC236}">
                <a16:creationId xmlns:a16="http://schemas.microsoft.com/office/drawing/2014/main" id="{58987C49-E41D-4FF0-AFEE-3D2333840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5013325"/>
            <a:ext cx="2160588" cy="1223963"/>
          </a:xfrm>
          <a:prstGeom prst="wedgeRectCallout">
            <a:avLst>
              <a:gd name="adj1" fmla="val 2019"/>
              <a:gd name="adj2" fmla="val -103046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>
                <a:ea typeface="楷体_GB2312" pitchFamily="49" charset="-122"/>
              </a:rPr>
              <a:t>波函数的角度部分</a:t>
            </a:r>
          </a:p>
        </p:txBody>
      </p:sp>
    </p:spTree>
  </p:cSld>
  <p:clrMapOvr>
    <a:masterClrMapping/>
  </p:clrMapOvr>
  <p:transition spd="med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1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1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3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43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43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111" grpId="0" animBg="1"/>
      <p:bldP spid="431112" grpId="0" animBg="1"/>
      <p:bldP spid="431114" grpId="0" animBg="1"/>
      <p:bldP spid="4311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>
            <a:extLst>
              <a:ext uri="{FF2B5EF4-FFF2-40B4-BE49-F238E27FC236}">
                <a16:creationId xmlns:a16="http://schemas.microsoft.com/office/drawing/2014/main" id="{524EF221-F124-48E0-B2D2-DD1C94F54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989138"/>
            <a:ext cx="8569325" cy="182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5000"/>
              </a:lnSpc>
            </a:pPr>
            <a:r>
              <a:rPr lang="en-US" altLang="zh-CN" sz="3600" i="1">
                <a:solidFill>
                  <a:srgbClr val="FF0000"/>
                </a:solidFill>
                <a:ea typeface="楷体_GB2312" pitchFamily="49" charset="-122"/>
              </a:rPr>
              <a:t>n</a:t>
            </a:r>
            <a:r>
              <a:rPr lang="en-US" altLang="zh-CN" sz="3600">
                <a:solidFill>
                  <a:srgbClr val="FF0000"/>
                </a:solidFill>
                <a:ea typeface="楷体_GB2312" pitchFamily="49" charset="-122"/>
              </a:rPr>
              <a:t>, </a:t>
            </a:r>
            <a:r>
              <a:rPr lang="en-US" altLang="zh-CN" sz="3600" i="1">
                <a:solidFill>
                  <a:srgbClr val="FF0000"/>
                </a:solidFill>
                <a:ea typeface="楷体_GB2312" pitchFamily="49" charset="-122"/>
              </a:rPr>
              <a:t>l, m</a:t>
            </a:r>
            <a:r>
              <a:rPr lang="en-US" altLang="zh-CN" sz="3600" i="1">
                <a:ea typeface="楷体_GB2312" pitchFamily="49" charset="-122"/>
              </a:rPr>
              <a:t> </a:t>
            </a:r>
            <a:r>
              <a:rPr lang="zh-CN" altLang="en-US" sz="3600">
                <a:ea typeface="楷体_GB2312" pitchFamily="49" charset="-122"/>
              </a:rPr>
              <a:t>均为整数</a:t>
            </a:r>
            <a:r>
              <a:rPr lang="en-US" altLang="zh-CN" sz="3600">
                <a:ea typeface="楷体_GB2312" pitchFamily="49" charset="-122"/>
              </a:rPr>
              <a:t>, </a:t>
            </a:r>
            <a:r>
              <a:rPr lang="zh-CN" altLang="en-US" sz="3600">
                <a:ea typeface="楷体_GB2312" pitchFamily="49" charset="-122"/>
              </a:rPr>
              <a:t>是不连续的</a:t>
            </a:r>
            <a:r>
              <a:rPr lang="en-US" altLang="zh-CN" sz="3600">
                <a:ea typeface="楷体_GB2312" pitchFamily="49" charset="-122"/>
              </a:rPr>
              <a:t>, </a:t>
            </a:r>
            <a:r>
              <a:rPr lang="zh-CN" altLang="en-US" sz="3600">
                <a:ea typeface="楷体_GB2312" pitchFamily="49" charset="-122"/>
              </a:rPr>
              <a:t>即是量子化的</a:t>
            </a:r>
            <a:r>
              <a:rPr lang="en-US" altLang="zh-CN" sz="3600">
                <a:ea typeface="楷体_GB2312" pitchFamily="49" charset="-122"/>
              </a:rPr>
              <a:t>, </a:t>
            </a:r>
            <a:r>
              <a:rPr lang="zh-CN" altLang="en-US" sz="3600">
                <a:ea typeface="楷体_GB2312" pitchFamily="49" charset="-122"/>
              </a:rPr>
              <a:t>称为</a:t>
            </a:r>
            <a:r>
              <a:rPr lang="zh-CN" altLang="en-US" sz="3600">
                <a:solidFill>
                  <a:srgbClr val="3333FF"/>
                </a:solidFill>
                <a:ea typeface="楷体_GB2312" pitchFamily="49" charset="-122"/>
              </a:rPr>
              <a:t>量子数；</a:t>
            </a:r>
            <a:r>
              <a:rPr lang="zh-CN" altLang="en-US" sz="3600">
                <a:latin typeface="楷体_GB2312" pitchFamily="49" charset="-122"/>
                <a:ea typeface="楷体_GB2312" pitchFamily="49" charset="-122"/>
              </a:rPr>
              <a:t>只有它们经</a:t>
            </a:r>
            <a:r>
              <a:rPr lang="zh-CN" altLang="en-US" sz="36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合理组合</a:t>
            </a:r>
            <a:r>
              <a:rPr lang="en-US" altLang="zh-CN" sz="3600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el-GR" altLang="zh-CN" sz="3600" i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ψ</a:t>
            </a:r>
            <a:r>
              <a:rPr lang="en-US" altLang="zh-CN" sz="3600" b="0" i="1" baseline="-25000">
                <a:solidFill>
                  <a:srgbClr val="0000CC"/>
                </a:solidFill>
                <a:ea typeface="楷体_GB2312" pitchFamily="49" charset="-122"/>
              </a:rPr>
              <a:t>n,l,m</a:t>
            </a:r>
            <a:r>
              <a:rPr lang="zh-CN" altLang="en-US" sz="3600">
                <a:latin typeface="楷体_GB2312" pitchFamily="49" charset="-122"/>
                <a:ea typeface="楷体_GB2312" pitchFamily="49" charset="-122"/>
              </a:rPr>
              <a:t>才有合理解。</a:t>
            </a:r>
          </a:p>
        </p:txBody>
      </p:sp>
      <p:sp>
        <p:nvSpPr>
          <p:cNvPr id="277512" name="Rectangle 8">
            <a:extLst>
              <a:ext uri="{FF2B5EF4-FFF2-40B4-BE49-F238E27FC236}">
                <a16:creationId xmlns:a16="http://schemas.microsoft.com/office/drawing/2014/main" id="{60885F61-CD5A-49B5-B6EC-1028A4A8D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88913"/>
            <a:ext cx="6624637" cy="13112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>
                <a:ea typeface="楷体_GB2312" pitchFamily="49" charset="-122"/>
              </a:rPr>
              <a:t>(3) </a:t>
            </a:r>
            <a:r>
              <a:rPr lang="zh-CN" altLang="en-US" sz="4000">
                <a:ea typeface="楷体_GB2312" pitchFamily="49" charset="-122"/>
              </a:rPr>
              <a:t>引入三个量子化参数</a:t>
            </a:r>
            <a:r>
              <a:rPr lang="en-US" altLang="zh-CN" sz="4000">
                <a:ea typeface="楷体_GB2312" pitchFamily="49" charset="-122"/>
              </a:rPr>
              <a:t>:</a:t>
            </a:r>
          </a:p>
          <a:p>
            <a:pPr>
              <a:spcAft>
                <a:spcPct val="20000"/>
              </a:spcAft>
            </a:pPr>
            <a:r>
              <a:rPr lang="en-US" altLang="zh-CN" sz="4000" i="1">
                <a:ea typeface="楷体_GB2312" pitchFamily="49" charset="-122"/>
              </a:rPr>
              <a:t>    </a:t>
            </a:r>
            <a:r>
              <a:rPr lang="el-GR" altLang="zh-CN" sz="4000" i="1">
                <a:ea typeface="楷体_GB2312" pitchFamily="49" charset="-122"/>
              </a:rPr>
              <a:t>ψ</a:t>
            </a:r>
            <a:r>
              <a:rPr lang="en-US" altLang="zh-CN" sz="4000" i="1" baseline="-30000">
                <a:ea typeface="楷体_GB2312" pitchFamily="49" charset="-122"/>
              </a:rPr>
              <a:t>n,l,m</a:t>
            </a:r>
            <a:r>
              <a:rPr lang="en-US" altLang="zh-CN" sz="4000">
                <a:ea typeface="楷体_GB2312" pitchFamily="49" charset="-122"/>
              </a:rPr>
              <a:t>(</a:t>
            </a:r>
            <a:r>
              <a:rPr lang="en-US" altLang="zh-CN" sz="4000" i="1">
                <a:ea typeface="楷体_GB2312" pitchFamily="49" charset="-122"/>
              </a:rPr>
              <a:t>r</a:t>
            </a:r>
            <a:r>
              <a:rPr lang="en-US" altLang="zh-CN" sz="4000">
                <a:ea typeface="楷体_GB2312" pitchFamily="49" charset="-122"/>
              </a:rPr>
              <a:t>, </a:t>
            </a:r>
            <a:r>
              <a:rPr lang="en-US" altLang="zh-CN" sz="4000" i="1">
                <a:ea typeface="楷体_GB2312" pitchFamily="49" charset="-122"/>
                <a:sym typeface="Symbol" panose="05050102010706020507" pitchFamily="18" charset="2"/>
              </a:rPr>
              <a:t></a:t>
            </a:r>
            <a:r>
              <a:rPr lang="en-US" altLang="zh-CN" sz="4000">
                <a:ea typeface="楷体_GB2312" pitchFamily="49" charset="-122"/>
              </a:rPr>
              <a:t>, </a:t>
            </a:r>
            <a:r>
              <a:rPr lang="en-US" altLang="zh-CN" sz="4000" i="1">
                <a:ea typeface="楷体_GB2312" pitchFamily="49" charset="-122"/>
                <a:sym typeface="Symbol" panose="05050102010706020507" pitchFamily="18" charset="2"/>
              </a:rPr>
              <a:t></a:t>
            </a:r>
            <a:r>
              <a:rPr lang="en-US" altLang="zh-CN" sz="4000">
                <a:ea typeface="楷体_GB2312" pitchFamily="49" charset="-122"/>
              </a:rPr>
              <a:t>) = </a:t>
            </a:r>
            <a:r>
              <a:rPr lang="en-US" altLang="zh-CN" sz="4000" i="1">
                <a:ea typeface="楷体_GB2312" pitchFamily="49" charset="-122"/>
              </a:rPr>
              <a:t>R</a:t>
            </a:r>
            <a:r>
              <a:rPr lang="en-US" altLang="zh-CN" sz="4000" i="1" baseline="-30000">
                <a:ea typeface="楷体_GB2312" pitchFamily="49" charset="-122"/>
              </a:rPr>
              <a:t> </a:t>
            </a:r>
            <a:r>
              <a:rPr lang="en-US" altLang="zh-CN" sz="4000">
                <a:ea typeface="楷体_GB2312" pitchFamily="49" charset="-122"/>
              </a:rPr>
              <a:t>(</a:t>
            </a:r>
            <a:r>
              <a:rPr lang="en-US" altLang="zh-CN" sz="4000" i="1">
                <a:ea typeface="楷体_GB2312" pitchFamily="49" charset="-122"/>
              </a:rPr>
              <a:t>r</a:t>
            </a:r>
            <a:r>
              <a:rPr lang="en-US" altLang="zh-CN" sz="4000">
                <a:ea typeface="楷体_GB2312" pitchFamily="49" charset="-122"/>
              </a:rPr>
              <a:t>) </a:t>
            </a:r>
            <a:r>
              <a:rPr lang="en-US" altLang="zh-CN" sz="4000">
                <a:ea typeface="楷体_GB2312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sz="4000" i="1">
                <a:ea typeface="楷体_GB2312" pitchFamily="49" charset="-122"/>
              </a:rPr>
              <a:t>Y</a:t>
            </a:r>
            <a:r>
              <a:rPr lang="en-US" altLang="zh-CN" sz="4000" i="1" baseline="-30000">
                <a:ea typeface="楷体_GB2312" pitchFamily="49" charset="-122"/>
              </a:rPr>
              <a:t> </a:t>
            </a:r>
            <a:r>
              <a:rPr lang="en-US" altLang="zh-CN" sz="4000">
                <a:ea typeface="楷体_GB2312" pitchFamily="49" charset="-122"/>
              </a:rPr>
              <a:t>(</a:t>
            </a:r>
            <a:r>
              <a:rPr lang="en-US" altLang="zh-CN" sz="4000" i="1">
                <a:ea typeface="楷体_GB2312" pitchFamily="49" charset="-122"/>
                <a:sym typeface="Symbol" panose="05050102010706020507" pitchFamily="18" charset="2"/>
              </a:rPr>
              <a:t></a:t>
            </a:r>
            <a:r>
              <a:rPr lang="en-US" altLang="zh-CN" sz="4000">
                <a:ea typeface="楷体_GB2312" pitchFamily="49" charset="-122"/>
              </a:rPr>
              <a:t>,</a:t>
            </a:r>
            <a:r>
              <a:rPr lang="en-US" altLang="zh-CN" sz="4000" i="1">
                <a:ea typeface="楷体_GB2312" pitchFamily="49" charset="-122"/>
                <a:sym typeface="Symbol" panose="05050102010706020507" pitchFamily="18" charset="2"/>
              </a:rPr>
              <a:t></a:t>
            </a:r>
            <a:r>
              <a:rPr lang="en-US" altLang="zh-CN" sz="4000">
                <a:ea typeface="楷体_GB2312" pitchFamily="49" charset="-122"/>
              </a:rPr>
              <a:t>)  </a:t>
            </a:r>
          </a:p>
        </p:txBody>
      </p:sp>
      <p:sp>
        <p:nvSpPr>
          <p:cNvPr id="277514" name="Text Box 10">
            <a:extLst>
              <a:ext uri="{FF2B5EF4-FFF2-40B4-BE49-F238E27FC236}">
                <a16:creationId xmlns:a16="http://schemas.microsoft.com/office/drawing/2014/main" id="{D648504C-CE8A-4DFE-A537-E353D45D1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149725"/>
            <a:ext cx="8713787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0" lang="zh-CN" altLang="en-US" sz="3600">
                <a:ea typeface="楷体_GB2312" pitchFamily="49" charset="-122"/>
              </a:rPr>
              <a:t>最终得到的波函数</a:t>
            </a:r>
            <a:r>
              <a:rPr lang="el-GR" altLang="zh-CN" sz="3600" i="1">
                <a:latin typeface="楷体_GB2312" pitchFamily="49" charset="-122"/>
                <a:ea typeface="楷体_GB2312" pitchFamily="49" charset="-122"/>
              </a:rPr>
              <a:t>ψ</a:t>
            </a:r>
            <a:r>
              <a:rPr lang="zh-CN" altLang="en-US" sz="3600">
                <a:latin typeface="楷体_GB2312" pitchFamily="49" charset="-122"/>
                <a:ea typeface="楷体_GB2312" pitchFamily="49" charset="-122"/>
              </a:rPr>
              <a:t>是一系列三变量</a:t>
            </a:r>
            <a:r>
              <a:rPr lang="zh-CN" altLang="en-US" sz="3600" i="1" baseline="-30000">
                <a:ea typeface="楷体_GB2312" pitchFamily="49" charset="-122"/>
              </a:rPr>
              <a:t> </a:t>
            </a:r>
            <a:r>
              <a:rPr lang="en-US" altLang="zh-CN" sz="3600" i="1">
                <a:ea typeface="楷体_GB2312" pitchFamily="49" charset="-122"/>
              </a:rPr>
              <a:t>r</a:t>
            </a:r>
            <a:r>
              <a:rPr lang="en-US" altLang="zh-CN" sz="3600">
                <a:ea typeface="楷体_GB2312" pitchFamily="49" charset="-122"/>
              </a:rPr>
              <a:t>,</a:t>
            </a:r>
            <a:r>
              <a:rPr lang="en-US" altLang="zh-CN" sz="3600" i="1">
                <a:ea typeface="楷体_GB2312" pitchFamily="49" charset="-122"/>
                <a:sym typeface="Symbol" panose="05050102010706020507" pitchFamily="18" charset="2"/>
              </a:rPr>
              <a:t></a:t>
            </a:r>
            <a:r>
              <a:rPr lang="en-US" altLang="zh-CN" sz="3600">
                <a:ea typeface="楷体_GB2312" pitchFamily="49" charset="-122"/>
              </a:rPr>
              <a:t>,</a:t>
            </a:r>
            <a:r>
              <a:rPr lang="en-US" altLang="zh-CN" sz="3600" i="1">
                <a:ea typeface="楷体_GB2312" pitchFamily="49" charset="-122"/>
                <a:sym typeface="Symbol" panose="05050102010706020507" pitchFamily="18" charset="2"/>
              </a:rPr>
              <a:t></a:t>
            </a:r>
            <a:r>
              <a:rPr lang="en-US" altLang="zh-CN" sz="360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600">
                <a:latin typeface="楷体_GB2312" pitchFamily="49" charset="-122"/>
                <a:ea typeface="楷体_GB2312" pitchFamily="49" charset="-122"/>
              </a:rPr>
              <a:t>和三参数</a:t>
            </a:r>
            <a:r>
              <a:rPr lang="en-US" altLang="zh-CN" sz="3600" i="1">
                <a:ea typeface="楷体_GB2312" pitchFamily="49" charset="-122"/>
              </a:rPr>
              <a:t>n,l,m</a:t>
            </a:r>
            <a:r>
              <a:rPr lang="zh-CN" altLang="en-US" sz="3600">
                <a:latin typeface="楷体_GB2312" pitchFamily="49" charset="-122"/>
                <a:ea typeface="楷体_GB2312" pitchFamily="49" charset="-122"/>
              </a:rPr>
              <a:t>的函数。</a:t>
            </a:r>
          </a:p>
        </p:txBody>
      </p:sp>
    </p:spTree>
  </p:cSld>
  <p:clrMapOvr>
    <a:masterClrMapping/>
  </p:clrMapOvr>
  <p:transition spd="med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277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"/>
                                        <p:tgtEl>
                                          <p:spTgt spid="2775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875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"/>
                                        <p:tgtEl>
                                          <p:spTgt spid="277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277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6" grpId="0" autoUpdateAnimBg="0"/>
      <p:bldP spid="277512" grpId="0" build="p" autoUpdateAnimBg="0"/>
      <p:bldP spid="2775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58" name="Rectangle 2">
            <a:extLst>
              <a:ext uri="{FF2B5EF4-FFF2-40B4-BE49-F238E27FC236}">
                <a16:creationId xmlns:a16="http://schemas.microsoft.com/office/drawing/2014/main" id="{69FACE9D-D48A-4604-BD4B-ACD6CFF95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88913"/>
            <a:ext cx="8642350" cy="182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0363" indent="-3603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5000"/>
              </a:lnSpc>
              <a:buFontTx/>
              <a:buChar char="•"/>
            </a:pPr>
            <a:r>
              <a:rPr lang="zh-CN" altLang="en-US" sz="3600">
                <a:latin typeface="楷体_GB2312" pitchFamily="49" charset="-122"/>
                <a:ea typeface="楷体_GB2312" pitchFamily="49" charset="-122"/>
              </a:rPr>
              <a:t>由薛定谔方程解出来的描述核外电子运动状态的波函数</a:t>
            </a:r>
            <a:r>
              <a:rPr lang="el-GR" altLang="zh-CN" sz="3600" i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ψ</a:t>
            </a:r>
            <a:r>
              <a:rPr lang="en-US" altLang="zh-CN" sz="3600" b="0" i="1" baseline="-25000">
                <a:solidFill>
                  <a:srgbClr val="0000CC"/>
                </a:solidFill>
                <a:ea typeface="楷体_GB2312" pitchFamily="49" charset="-122"/>
              </a:rPr>
              <a:t>n,l.m</a:t>
            </a:r>
            <a:r>
              <a:rPr lang="zh-CN" altLang="en-US" sz="3600">
                <a:ea typeface="楷体_GB2312" pitchFamily="49" charset="-122"/>
              </a:rPr>
              <a:t>在量子力学上</a:t>
            </a:r>
            <a:r>
              <a:rPr lang="zh-CN" altLang="en-US" sz="3600">
                <a:latin typeface="楷体_GB2312" pitchFamily="49" charset="-122"/>
                <a:ea typeface="楷体_GB2312" pitchFamily="49" charset="-122"/>
              </a:rPr>
              <a:t>称</a:t>
            </a:r>
            <a:r>
              <a:rPr lang="zh-CN" altLang="en-US" sz="360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原子轨道</a:t>
            </a:r>
            <a:r>
              <a:rPr lang="en-US" altLang="zh-CN" sz="360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3600">
                <a:ea typeface="楷体_GB2312" pitchFamily="49" charset="-122"/>
              </a:rPr>
              <a:t>orbital, </a:t>
            </a:r>
            <a:r>
              <a:rPr lang="zh-CN" altLang="en-US" sz="3600">
                <a:latin typeface="楷体_GB2312" pitchFamily="49" charset="-122"/>
                <a:ea typeface="楷体_GB2312" pitchFamily="49" charset="-122"/>
              </a:rPr>
              <a:t>不是轨迹</a:t>
            </a:r>
            <a:r>
              <a:rPr lang="en-US" altLang="zh-CN" sz="3600">
                <a:latin typeface="楷体_GB2312" pitchFamily="49" charset="-122"/>
                <a:ea typeface="楷体_GB2312" pitchFamily="49" charset="-122"/>
              </a:rPr>
              <a:t>!)</a:t>
            </a:r>
            <a:r>
              <a:rPr lang="zh-CN" altLang="en-US" sz="360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659459" name="Text Box 3">
            <a:extLst>
              <a:ext uri="{FF2B5EF4-FFF2-40B4-BE49-F238E27FC236}">
                <a16:creationId xmlns:a16="http://schemas.microsoft.com/office/drawing/2014/main" id="{9397F521-3CE3-4126-92FD-7A67C8BF5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060575"/>
            <a:ext cx="79930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kumimoji="0" lang="zh-CN" altLang="en-US" sz="3600">
                <a:ea typeface="楷体_GB2312" pitchFamily="49" charset="-122"/>
              </a:rPr>
              <a:t>例如</a:t>
            </a:r>
            <a:r>
              <a:rPr kumimoji="0" lang="en-US" altLang="zh-CN" sz="3600">
                <a:ea typeface="楷体_GB2312" pitchFamily="49" charset="-122"/>
              </a:rPr>
              <a:t>,</a:t>
            </a:r>
            <a:r>
              <a:rPr lang="el-GR" altLang="zh-CN" sz="3600" i="1">
                <a:latin typeface="楷体_GB2312" pitchFamily="49" charset="-122"/>
                <a:ea typeface="楷体_GB2312" pitchFamily="49" charset="-122"/>
              </a:rPr>
              <a:t>ψ</a:t>
            </a:r>
            <a:r>
              <a:rPr lang="en-US" altLang="zh-CN" sz="3600" baseline="-30000">
                <a:ea typeface="楷体_GB2312" pitchFamily="49" charset="-122"/>
              </a:rPr>
              <a:t>1,0,0</a:t>
            </a:r>
            <a:r>
              <a:rPr lang="en-US" altLang="zh-CN" sz="3600">
                <a:ea typeface="楷体_GB2312" pitchFamily="49" charset="-122"/>
              </a:rPr>
              <a:t> </a:t>
            </a:r>
            <a:r>
              <a:rPr lang="zh-CN" altLang="en-US" sz="3600">
                <a:ea typeface="楷体_GB2312" pitchFamily="49" charset="-122"/>
              </a:rPr>
              <a:t>是</a:t>
            </a:r>
            <a:r>
              <a:rPr lang="en-US" altLang="zh-CN" sz="3600">
                <a:ea typeface="楷体_GB2312" pitchFamily="49" charset="-122"/>
              </a:rPr>
              <a:t>1s</a:t>
            </a:r>
            <a:r>
              <a:rPr lang="zh-CN" altLang="en-US" sz="3600">
                <a:ea typeface="楷体_GB2312" pitchFamily="49" charset="-122"/>
              </a:rPr>
              <a:t>轨道，</a:t>
            </a:r>
            <a:r>
              <a:rPr lang="el-GR" altLang="zh-CN" sz="3600" i="1">
                <a:latin typeface="楷体_GB2312" pitchFamily="49" charset="-122"/>
                <a:ea typeface="楷体_GB2312" pitchFamily="49" charset="-122"/>
              </a:rPr>
              <a:t>ψ</a:t>
            </a:r>
            <a:r>
              <a:rPr lang="en-US" altLang="zh-CN" sz="3600" baseline="-30000">
                <a:ea typeface="楷体_GB2312" pitchFamily="49" charset="-122"/>
              </a:rPr>
              <a:t>2,0,0</a:t>
            </a:r>
            <a:r>
              <a:rPr lang="en-US" altLang="zh-CN" sz="3600">
                <a:ea typeface="楷体_GB2312" pitchFamily="49" charset="-122"/>
              </a:rPr>
              <a:t> </a:t>
            </a:r>
            <a:r>
              <a:rPr lang="zh-CN" altLang="en-US" sz="3600">
                <a:ea typeface="楷体_GB2312" pitchFamily="49" charset="-122"/>
              </a:rPr>
              <a:t>是</a:t>
            </a:r>
            <a:r>
              <a:rPr lang="en-US" altLang="zh-CN" sz="3600">
                <a:ea typeface="楷体_GB2312" pitchFamily="49" charset="-122"/>
              </a:rPr>
              <a:t>2s</a:t>
            </a:r>
            <a:r>
              <a:rPr lang="zh-CN" altLang="en-US" sz="3600">
                <a:ea typeface="楷体_GB2312" pitchFamily="49" charset="-122"/>
              </a:rPr>
              <a:t>轨道。</a:t>
            </a:r>
            <a:r>
              <a:rPr kumimoji="0" lang="zh-CN" altLang="en-US" sz="3600">
                <a:ea typeface="楷体_GB2312" pitchFamily="49" charset="-122"/>
              </a:rPr>
              <a:t> </a:t>
            </a:r>
          </a:p>
        </p:txBody>
      </p:sp>
      <p:sp>
        <p:nvSpPr>
          <p:cNvPr id="659460" name="Rectangle 4">
            <a:extLst>
              <a:ext uri="{FF2B5EF4-FFF2-40B4-BE49-F238E27FC236}">
                <a16:creationId xmlns:a16="http://schemas.microsoft.com/office/drawing/2014/main" id="{3D35482B-A1F8-4773-94B9-B60197778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2781300"/>
            <a:ext cx="864235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0363" indent="-3603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5000"/>
              </a:lnSpc>
              <a:buFontTx/>
              <a:buChar char="•"/>
            </a:pPr>
            <a:r>
              <a:rPr lang="zh-CN" altLang="en-US" sz="3600">
                <a:latin typeface="楷体_GB2312" pitchFamily="49" charset="-122"/>
                <a:ea typeface="楷体_GB2312" pitchFamily="49" charset="-122"/>
              </a:rPr>
              <a:t>有时波函数要经过</a:t>
            </a:r>
            <a:r>
              <a:rPr lang="zh-CN" altLang="en-US" sz="360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线性组合</a:t>
            </a:r>
            <a:r>
              <a:rPr lang="zh-CN" altLang="en-US" sz="3600">
                <a:latin typeface="楷体_GB2312" pitchFamily="49" charset="-122"/>
                <a:ea typeface="楷体_GB2312" pitchFamily="49" charset="-122"/>
              </a:rPr>
              <a:t>，才能得到具有实际意义的原子轨道。</a:t>
            </a:r>
          </a:p>
        </p:txBody>
      </p:sp>
    </p:spTree>
  </p:cSld>
  <p:clrMapOvr>
    <a:masterClrMapping/>
  </p:clrMapOvr>
  <p:transition spd="med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65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5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"/>
                                        <p:tgtEl>
                                          <p:spTgt spid="65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458" grpId="0" autoUpdateAnimBg="0"/>
      <p:bldP spid="659459" grpId="0"/>
      <p:bldP spid="659460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Rectangle 2">
            <a:extLst>
              <a:ext uri="{FF2B5EF4-FFF2-40B4-BE49-F238E27FC236}">
                <a16:creationId xmlns:a16="http://schemas.microsoft.com/office/drawing/2014/main" id="{980141CE-EFF1-4079-95F6-71DE8EBBA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4383088"/>
            <a:ext cx="8640762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4000">
                <a:solidFill>
                  <a:srgbClr val="0000CC"/>
                </a:solidFill>
                <a:ea typeface="楷体_GB2312" pitchFamily="49" charset="-122"/>
              </a:rPr>
              <a:t>主量子数</a:t>
            </a:r>
            <a:r>
              <a:rPr lang="en-US" altLang="zh-CN" sz="4000">
                <a:solidFill>
                  <a:srgbClr val="0000CC"/>
                </a:solidFill>
                <a:ea typeface="楷体_GB2312" pitchFamily="49" charset="-122"/>
              </a:rPr>
              <a:t>: </a:t>
            </a:r>
            <a:r>
              <a:rPr lang="en-US" altLang="zh-CN" sz="4000" i="1">
                <a:solidFill>
                  <a:srgbClr val="0000CC"/>
                </a:solidFill>
                <a:ea typeface="楷体_GB2312" pitchFamily="49" charset="-122"/>
              </a:rPr>
              <a:t>n</a:t>
            </a:r>
            <a:r>
              <a:rPr lang="en-US" altLang="zh-CN" sz="4000">
                <a:solidFill>
                  <a:srgbClr val="0000CC"/>
                </a:solidFill>
                <a:ea typeface="楷体_GB2312" pitchFamily="49" charset="-122"/>
              </a:rPr>
              <a:t> = 1, 2, 3, 4, ……</a:t>
            </a:r>
            <a:r>
              <a:rPr lang="zh-CN" altLang="en-US" sz="4000">
                <a:solidFill>
                  <a:srgbClr val="0000CC"/>
                </a:solidFill>
                <a:ea typeface="楷体_GB2312" pitchFamily="49" charset="-122"/>
              </a:rPr>
              <a:t>正整数</a:t>
            </a:r>
          </a:p>
          <a:p>
            <a:pPr>
              <a:spcBef>
                <a:spcPct val="20000"/>
              </a:spcBef>
            </a:pPr>
            <a:r>
              <a:rPr lang="zh-CN" altLang="en-US" sz="4000">
                <a:solidFill>
                  <a:srgbClr val="0000CC"/>
                </a:solidFill>
                <a:ea typeface="楷体_GB2312" pitchFamily="49" charset="-122"/>
              </a:rPr>
              <a:t>角量子数</a:t>
            </a:r>
            <a:r>
              <a:rPr lang="en-US" altLang="zh-CN" sz="4000">
                <a:solidFill>
                  <a:srgbClr val="0000CC"/>
                </a:solidFill>
                <a:ea typeface="楷体_GB2312" pitchFamily="49" charset="-122"/>
              </a:rPr>
              <a:t>: </a:t>
            </a:r>
            <a:r>
              <a:rPr lang="en-US" altLang="zh-CN" sz="4000" i="1">
                <a:solidFill>
                  <a:srgbClr val="0000CC"/>
                </a:solidFill>
                <a:ea typeface="楷体_GB2312" pitchFamily="49" charset="-122"/>
              </a:rPr>
              <a:t>l </a:t>
            </a:r>
            <a:r>
              <a:rPr lang="en-US" altLang="zh-CN" sz="4000">
                <a:solidFill>
                  <a:srgbClr val="0000CC"/>
                </a:solidFill>
                <a:ea typeface="楷体_GB2312" pitchFamily="49" charset="-122"/>
              </a:rPr>
              <a:t>= 0, 1, ……, (</a:t>
            </a:r>
            <a:r>
              <a:rPr lang="en-US" altLang="zh-CN" sz="4000" i="1">
                <a:solidFill>
                  <a:srgbClr val="0000CC"/>
                </a:solidFill>
                <a:ea typeface="楷体_GB2312" pitchFamily="49" charset="-122"/>
              </a:rPr>
              <a:t>n</a:t>
            </a:r>
            <a:r>
              <a:rPr lang="en-US" altLang="zh-CN" sz="4000">
                <a:solidFill>
                  <a:srgbClr val="0000CC"/>
                </a:solidFill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4000">
                <a:solidFill>
                  <a:srgbClr val="0000CC"/>
                </a:solidFill>
                <a:ea typeface="楷体_GB2312" pitchFamily="49" charset="-122"/>
              </a:rPr>
              <a:t>1)</a:t>
            </a:r>
          </a:p>
          <a:p>
            <a:pPr>
              <a:spcBef>
                <a:spcPct val="20000"/>
              </a:spcBef>
            </a:pPr>
            <a:r>
              <a:rPr lang="zh-CN" altLang="en-US" sz="4000">
                <a:solidFill>
                  <a:srgbClr val="0000CC"/>
                </a:solidFill>
                <a:ea typeface="楷体_GB2312" pitchFamily="49" charset="-122"/>
              </a:rPr>
              <a:t>磁量子数</a:t>
            </a:r>
            <a:r>
              <a:rPr lang="en-US" altLang="zh-CN" sz="4000">
                <a:solidFill>
                  <a:srgbClr val="0000CC"/>
                </a:solidFill>
                <a:ea typeface="楷体_GB2312" pitchFamily="49" charset="-122"/>
              </a:rPr>
              <a:t>: </a:t>
            </a:r>
            <a:r>
              <a:rPr lang="en-US" altLang="zh-CN" sz="4000" i="1">
                <a:solidFill>
                  <a:srgbClr val="0000CC"/>
                </a:solidFill>
                <a:ea typeface="楷体_GB2312" pitchFamily="49" charset="-122"/>
              </a:rPr>
              <a:t>m</a:t>
            </a:r>
            <a:r>
              <a:rPr lang="en-US" altLang="zh-CN" sz="4000">
                <a:solidFill>
                  <a:srgbClr val="0000CC"/>
                </a:solidFill>
                <a:ea typeface="楷体_GB2312" pitchFamily="49" charset="-122"/>
              </a:rPr>
              <a:t> = </a:t>
            </a:r>
            <a:r>
              <a:rPr lang="en-US" altLang="zh-CN" sz="4000">
                <a:solidFill>
                  <a:srgbClr val="0000CC"/>
                </a:solidFill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4000">
                <a:solidFill>
                  <a:srgbClr val="0000CC"/>
                </a:solidFill>
                <a:ea typeface="楷体_GB2312" pitchFamily="49" charset="-122"/>
              </a:rPr>
              <a:t> </a:t>
            </a:r>
            <a:r>
              <a:rPr lang="en-US" altLang="zh-CN" sz="4000" i="1">
                <a:solidFill>
                  <a:srgbClr val="0000CC"/>
                </a:solidFill>
                <a:ea typeface="楷体_GB2312" pitchFamily="49" charset="-122"/>
              </a:rPr>
              <a:t>l, </a:t>
            </a:r>
            <a:r>
              <a:rPr lang="en-US" altLang="zh-CN" sz="4000">
                <a:solidFill>
                  <a:srgbClr val="0000CC"/>
                </a:solidFill>
                <a:ea typeface="楷体_GB2312" pitchFamily="49" charset="-122"/>
              </a:rPr>
              <a:t>…, 0, …, + </a:t>
            </a:r>
            <a:r>
              <a:rPr lang="en-US" altLang="zh-CN" sz="4000" i="1">
                <a:solidFill>
                  <a:srgbClr val="0000CC"/>
                </a:solidFill>
                <a:ea typeface="楷体_GB2312" pitchFamily="49" charset="-122"/>
              </a:rPr>
              <a:t>l</a:t>
            </a:r>
          </a:p>
        </p:txBody>
      </p:sp>
      <p:sp>
        <p:nvSpPr>
          <p:cNvPr id="660483" name="Rectangle 3">
            <a:extLst>
              <a:ext uri="{FF2B5EF4-FFF2-40B4-BE49-F238E27FC236}">
                <a16:creationId xmlns:a16="http://schemas.microsoft.com/office/drawing/2014/main" id="{1CDAFF5A-3897-4A1F-9931-AAE2F228C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749300"/>
            <a:ext cx="8640763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4000">
                <a:latin typeface="楷体_GB2312" pitchFamily="49" charset="-122"/>
                <a:ea typeface="楷体_GB2312" pitchFamily="49" charset="-122"/>
              </a:rPr>
              <a:t>波函数</a:t>
            </a:r>
            <a:r>
              <a:rPr lang="el-GR" altLang="zh-CN" sz="4000" i="1">
                <a:latin typeface="楷体_GB2312" pitchFamily="49" charset="-122"/>
                <a:ea typeface="楷体_GB2312" pitchFamily="49" charset="-122"/>
              </a:rPr>
              <a:t>ψ</a:t>
            </a:r>
            <a:r>
              <a:rPr lang="zh-CN" altLang="en-US" sz="4000">
                <a:latin typeface="楷体_GB2312" pitchFamily="49" charset="-122"/>
                <a:ea typeface="楷体_GB2312" pitchFamily="49" charset="-122"/>
              </a:rPr>
              <a:t>的下标</a:t>
            </a:r>
            <a:r>
              <a:rPr lang="en-US" altLang="zh-CN" sz="4000" i="1">
                <a:solidFill>
                  <a:srgbClr val="3333FF"/>
                </a:solidFill>
                <a:ea typeface="楷体_GB2312" pitchFamily="49" charset="-122"/>
              </a:rPr>
              <a:t>n</a:t>
            </a:r>
            <a:r>
              <a:rPr lang="en-US" altLang="zh-CN" sz="4000">
                <a:solidFill>
                  <a:srgbClr val="3333FF"/>
                </a:solidFill>
                <a:ea typeface="楷体_GB2312" pitchFamily="49" charset="-122"/>
              </a:rPr>
              <a:t>, </a:t>
            </a:r>
            <a:r>
              <a:rPr lang="en-US" altLang="zh-CN" sz="4000" i="1">
                <a:solidFill>
                  <a:srgbClr val="3333FF"/>
                </a:solidFill>
                <a:ea typeface="楷体_GB2312" pitchFamily="49" charset="-122"/>
              </a:rPr>
              <a:t>l, m</a:t>
            </a:r>
            <a:r>
              <a:rPr lang="zh-CN" altLang="en-US" sz="4000">
                <a:ea typeface="楷体_GB2312" pitchFamily="49" charset="-122"/>
              </a:rPr>
              <a:t>是在</a:t>
            </a:r>
            <a:r>
              <a:rPr lang="zh-CN" altLang="en-US" sz="4000">
                <a:latin typeface="楷体_GB2312" pitchFamily="49" charset="-122"/>
                <a:ea typeface="楷体_GB2312" pitchFamily="49" charset="-122"/>
              </a:rPr>
              <a:t>解薛定谔方程时引进的参数</a:t>
            </a:r>
            <a:r>
              <a:rPr lang="zh-CN" altLang="en-US" sz="4000">
                <a:ea typeface="楷体_GB2312" pitchFamily="49" charset="-122"/>
              </a:rPr>
              <a:t>，称为</a:t>
            </a:r>
            <a:r>
              <a:rPr lang="zh-CN" altLang="en-US" sz="4000">
                <a:solidFill>
                  <a:srgbClr val="3333FF"/>
                </a:solidFill>
                <a:ea typeface="楷体_GB2312" pitchFamily="49" charset="-122"/>
              </a:rPr>
              <a:t>量子数</a:t>
            </a:r>
            <a:r>
              <a:rPr lang="zh-CN" altLang="en-US" sz="400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800">
              <a:ea typeface="楷体_GB2312" pitchFamily="49" charset="-122"/>
            </a:endParaRPr>
          </a:p>
        </p:txBody>
      </p:sp>
      <p:sp>
        <p:nvSpPr>
          <p:cNvPr id="624644" name="Rectangle 4">
            <a:extLst>
              <a:ext uri="{FF2B5EF4-FFF2-40B4-BE49-F238E27FC236}">
                <a16:creationId xmlns:a16="http://schemas.microsoft.com/office/drawing/2014/main" id="{64B8AEAA-729F-4D95-954B-C81DAFA95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4450"/>
            <a:ext cx="59150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>
                <a:ea typeface="楷体_GB2312" pitchFamily="49" charset="-122"/>
              </a:rPr>
              <a:t>2. </a:t>
            </a:r>
            <a:r>
              <a:rPr lang="zh-CN" altLang="en-US" sz="4000">
                <a:ea typeface="楷体_GB2312" pitchFamily="49" charset="-122"/>
              </a:rPr>
              <a:t>量子数的概念</a:t>
            </a:r>
          </a:p>
        </p:txBody>
      </p:sp>
      <p:sp>
        <p:nvSpPr>
          <p:cNvPr id="660485" name="Text Box 5">
            <a:extLst>
              <a:ext uri="{FF2B5EF4-FFF2-40B4-BE49-F238E27FC236}">
                <a16:creationId xmlns:a16="http://schemas.microsoft.com/office/drawing/2014/main" id="{C510F1AE-1393-4079-9E95-D1E911047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049463"/>
            <a:ext cx="864235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zh-CN" sz="3600">
                <a:ea typeface="楷体_GB2312" pitchFamily="49" charset="-122"/>
              </a:rPr>
              <a:t>      </a:t>
            </a:r>
            <a:r>
              <a:rPr lang="zh-CN" altLang="en-US" sz="3600">
                <a:ea typeface="楷体_GB2312" pitchFamily="49" charset="-122"/>
              </a:rPr>
              <a:t>它们决定着一个波函数所描述的</a:t>
            </a:r>
            <a:r>
              <a:rPr lang="zh-CN" altLang="en-US" sz="3600">
                <a:solidFill>
                  <a:srgbClr val="3333FF"/>
                </a:solidFill>
                <a:ea typeface="楷体_GB2312" pitchFamily="49" charset="-122"/>
              </a:rPr>
              <a:t>电子及其所在原子轨道的某些物理量的量子化情况</a:t>
            </a:r>
            <a:r>
              <a:rPr lang="zh-CN" altLang="en-US" sz="3600">
                <a:ea typeface="楷体_GB2312" pitchFamily="49" charset="-122"/>
              </a:rPr>
              <a:t>，如电子的能量、原子轨道离核的远近、原子轨道的形状和空间取向等。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6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6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0482" grpId="0"/>
      <p:bldP spid="660483" grpId="0"/>
      <p:bldP spid="66048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1" name="Text Box 3">
            <a:extLst>
              <a:ext uri="{FF2B5EF4-FFF2-40B4-BE49-F238E27FC236}">
                <a16:creationId xmlns:a16="http://schemas.microsoft.com/office/drawing/2014/main" id="{738F562B-CD41-4D37-B1BA-E047D07A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5157788"/>
            <a:ext cx="8569325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0363" indent="-3603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50000"/>
              </a:spcBef>
              <a:buFontTx/>
              <a:buChar char="•"/>
            </a:pPr>
            <a:r>
              <a:rPr lang="en-US" altLang="zh-CN" sz="3600" i="1">
                <a:ea typeface="楷体_GB2312" pitchFamily="49" charset="-122"/>
              </a:rPr>
              <a:t>n </a:t>
            </a:r>
            <a:r>
              <a:rPr lang="en-US" altLang="zh-CN" sz="3600">
                <a:ea typeface="楷体_GB2312" pitchFamily="49" charset="-122"/>
                <a:sym typeface="Symbol" panose="05050102010706020507" pitchFamily="18" charset="2"/>
              </a:rPr>
              <a:t>, </a:t>
            </a:r>
            <a:r>
              <a:rPr lang="en-US" altLang="zh-CN" sz="3600" i="1">
                <a:ea typeface="楷体_GB2312" pitchFamily="49" charset="-122"/>
                <a:sym typeface="Symbol" panose="05050102010706020507" pitchFamily="18" charset="2"/>
              </a:rPr>
              <a:t>E </a:t>
            </a:r>
            <a:r>
              <a:rPr lang="en-US" altLang="zh-CN" sz="3600">
                <a:ea typeface="楷体_GB2312" pitchFamily="49" charset="-122"/>
                <a:sym typeface="Symbol" panose="05050102010706020507" pitchFamily="18" charset="2"/>
              </a:rPr>
              <a:t></a:t>
            </a:r>
            <a:r>
              <a:rPr lang="en-US" altLang="zh-CN" sz="3600">
                <a:ea typeface="楷体_GB2312" pitchFamily="49" charset="-122"/>
              </a:rPr>
              <a:t>; </a:t>
            </a:r>
            <a:r>
              <a:rPr lang="en-US" altLang="zh-CN" sz="3600" i="1">
                <a:ea typeface="楷体_GB2312" pitchFamily="49" charset="-122"/>
              </a:rPr>
              <a:t>n</a:t>
            </a:r>
            <a:r>
              <a:rPr lang="en-US" altLang="zh-CN" sz="3600">
                <a:ea typeface="楷体_GB2312" pitchFamily="49" charset="-122"/>
              </a:rPr>
              <a:t> </a:t>
            </a:r>
            <a:r>
              <a:rPr lang="en-US" altLang="zh-CN" sz="3600">
                <a:ea typeface="楷体_GB2312" pitchFamily="49" charset="-122"/>
                <a:sym typeface="Symbol" panose="05050102010706020507" pitchFamily="18" charset="2"/>
              </a:rPr>
              <a:t>  </a:t>
            </a:r>
            <a:r>
              <a:rPr lang="zh-CN" altLang="en-US" sz="3600">
                <a:ea typeface="楷体_GB2312" pitchFamily="49" charset="-122"/>
                <a:sym typeface="Symbol" panose="05050102010706020507" pitchFamily="18" charset="2"/>
              </a:rPr>
              <a:t>时，</a:t>
            </a:r>
            <a:r>
              <a:rPr lang="en-US" altLang="zh-CN" sz="3600" i="1"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lang="en-US" altLang="zh-CN" sz="3600">
                <a:ea typeface="楷体_GB2312" pitchFamily="49" charset="-122"/>
                <a:sym typeface="Symbol" panose="05050102010706020507" pitchFamily="18" charset="2"/>
              </a:rPr>
              <a:t> = 0, </a:t>
            </a:r>
            <a:r>
              <a:rPr lang="zh-CN" altLang="en-US" sz="3600">
                <a:ea typeface="楷体_GB2312" pitchFamily="49" charset="-122"/>
                <a:sym typeface="Symbol" panose="05050102010706020507" pitchFamily="18" charset="2"/>
              </a:rPr>
              <a:t>即自由电子的能量为零。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D8D082CC-B35F-47F9-B3EF-494254EE751D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3573463"/>
            <a:ext cx="8208962" cy="1711325"/>
            <a:chOff x="431" y="2523"/>
            <a:chExt cx="5171" cy="1078"/>
          </a:xfrm>
        </p:grpSpPr>
        <p:graphicFrame>
          <p:nvGraphicFramePr>
            <p:cNvPr id="625668" name="Object 5">
              <a:extLst>
                <a:ext uri="{FF2B5EF4-FFF2-40B4-BE49-F238E27FC236}">
                  <a16:creationId xmlns:a16="http://schemas.microsoft.com/office/drawing/2014/main" id="{9C657075-4784-4B42-84B1-CE537B4D07C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1" y="2523"/>
            <a:ext cx="3039" cy="10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672" name="公式" r:id="rId3" imgW="1180800" imgH="419040" progId="Equation.3">
                    <p:embed/>
                  </p:oleObj>
                </mc:Choice>
                <mc:Fallback>
                  <p:oleObj name="公式" r:id="rId3" imgW="1180800" imgH="41904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" y="2523"/>
                          <a:ext cx="3039" cy="107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5669" name="Text Box 6">
              <a:extLst>
                <a:ext uri="{FF2B5EF4-FFF2-40B4-BE49-F238E27FC236}">
                  <a16:creationId xmlns:a16="http://schemas.microsoft.com/office/drawing/2014/main" id="{ECC17EFE-826D-4C7D-8EC6-30E9BC7BB0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6" y="2614"/>
              <a:ext cx="199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50000"/>
                </a:spcBef>
              </a:pPr>
              <a:r>
                <a:rPr lang="en-US" altLang="zh-CN" sz="3200" i="1">
                  <a:solidFill>
                    <a:srgbClr val="3333FF"/>
                  </a:solidFill>
                  <a:ea typeface="楷体_GB2312" pitchFamily="49" charset="-122"/>
                </a:rPr>
                <a:t>n</a:t>
              </a:r>
              <a:r>
                <a:rPr lang="zh-CN" altLang="en-US" sz="3200">
                  <a:solidFill>
                    <a:srgbClr val="3333FF"/>
                  </a:solidFill>
                  <a:ea typeface="楷体_GB2312" pitchFamily="49" charset="-122"/>
                </a:rPr>
                <a:t>可取</a:t>
              </a:r>
              <a:r>
                <a:rPr lang="en-US" altLang="zh-CN" sz="3200">
                  <a:solidFill>
                    <a:srgbClr val="3333FF"/>
                  </a:solidFill>
                  <a:ea typeface="楷体_GB2312" pitchFamily="49" charset="-122"/>
                </a:rPr>
                <a:t>1,  2,  3,  4, 5, …</a:t>
              </a:r>
              <a:r>
                <a:rPr lang="zh-CN" altLang="en-US" sz="3200">
                  <a:solidFill>
                    <a:srgbClr val="3333FF"/>
                  </a:solidFill>
                  <a:ea typeface="楷体_GB2312" pitchFamily="49" charset="-122"/>
                </a:rPr>
                <a:t>等正整数</a:t>
              </a:r>
            </a:p>
          </p:txBody>
        </p:sp>
      </p:grpSp>
      <p:sp>
        <p:nvSpPr>
          <p:cNvPr id="625670" name="Rectangle 3">
            <a:extLst>
              <a:ext uri="{FF2B5EF4-FFF2-40B4-BE49-F238E27FC236}">
                <a16:creationId xmlns:a16="http://schemas.microsoft.com/office/drawing/2014/main" id="{7005B357-8CCE-40CB-9642-C32AFD399C1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88913"/>
            <a:ext cx="8569325" cy="1871662"/>
          </a:xfrm>
        </p:spPr>
        <p:txBody>
          <a:bodyPr/>
          <a:lstStyle/>
          <a:p>
            <a:pPr algn="just">
              <a:lnSpc>
                <a:spcPct val="105000"/>
              </a:lnSpc>
              <a:spcBef>
                <a:spcPct val="10000"/>
              </a:spcBef>
              <a:buFontTx/>
              <a:buNone/>
            </a:pPr>
            <a:r>
              <a:rPr lang="en-US" altLang="zh-CN" sz="4000">
                <a:solidFill>
                  <a:srgbClr val="0000CC"/>
                </a:solidFill>
              </a:rPr>
              <a:t>(1) </a:t>
            </a:r>
            <a:r>
              <a:rPr lang="zh-CN" altLang="en-US" sz="4000">
                <a:solidFill>
                  <a:srgbClr val="0000CC"/>
                </a:solidFill>
              </a:rPr>
              <a:t>主量子数</a:t>
            </a:r>
            <a:r>
              <a:rPr lang="en-US" altLang="zh-CN" sz="4000" i="1">
                <a:solidFill>
                  <a:srgbClr val="0000CC"/>
                </a:solidFill>
              </a:rPr>
              <a:t>n</a:t>
            </a:r>
          </a:p>
          <a:p>
            <a:pPr algn="just">
              <a:lnSpc>
                <a:spcPct val="105000"/>
              </a:lnSpc>
              <a:spcBef>
                <a:spcPct val="10000"/>
              </a:spcBef>
              <a:buFontTx/>
              <a:buNone/>
            </a:pPr>
            <a:r>
              <a:rPr lang="en-US" altLang="en-US">
                <a:solidFill>
                  <a:schemeClr val="tx1"/>
                </a:solidFill>
              </a:rPr>
              <a:t>①</a:t>
            </a:r>
            <a:r>
              <a:rPr lang="zh-CN" altLang="en-US" sz="4000">
                <a:solidFill>
                  <a:schemeClr val="tx1"/>
                </a:solidFill>
              </a:rPr>
              <a:t>主量子数在</a:t>
            </a:r>
            <a:r>
              <a:rPr lang="zh-CN" altLang="en-US" sz="4000">
                <a:solidFill>
                  <a:srgbClr val="0000CC"/>
                </a:solidFill>
              </a:rPr>
              <a:t>确定电子运动的能量</a:t>
            </a:r>
            <a:r>
              <a:rPr lang="zh-CN" altLang="en-US" sz="4000">
                <a:solidFill>
                  <a:schemeClr val="tx1"/>
                </a:solidFill>
              </a:rPr>
              <a:t>时起着</a:t>
            </a:r>
            <a:r>
              <a:rPr lang="zh-CN" altLang="en-US" sz="4000">
                <a:solidFill>
                  <a:srgbClr val="0000CC"/>
                </a:solidFill>
              </a:rPr>
              <a:t>头等重要</a:t>
            </a:r>
            <a:r>
              <a:rPr lang="zh-CN" altLang="en-US" sz="4000">
                <a:solidFill>
                  <a:schemeClr val="tx1"/>
                </a:solidFill>
              </a:rPr>
              <a:t>的作用。           </a:t>
            </a:r>
          </a:p>
        </p:txBody>
      </p:sp>
      <p:sp>
        <p:nvSpPr>
          <p:cNvPr id="524290" name="Text Box 2">
            <a:extLst>
              <a:ext uri="{FF2B5EF4-FFF2-40B4-BE49-F238E27FC236}">
                <a16:creationId xmlns:a16="http://schemas.microsoft.com/office/drawing/2014/main" id="{8D52F9C1-17FB-49D3-AC7E-F76C06BED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349500"/>
            <a:ext cx="8424863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0363" indent="-3603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50000"/>
              </a:spcBef>
              <a:buFontTx/>
              <a:buChar char="•"/>
            </a:pPr>
            <a:r>
              <a:rPr lang="zh-CN" altLang="en-US" sz="3600">
                <a:ea typeface="楷体_GB2312" pitchFamily="49" charset="-122"/>
              </a:rPr>
              <a:t>在</a:t>
            </a:r>
            <a:r>
              <a:rPr lang="zh-CN" altLang="en-US" sz="3600">
                <a:solidFill>
                  <a:srgbClr val="0000CC"/>
                </a:solidFill>
                <a:ea typeface="楷体_GB2312" pitchFamily="49" charset="-122"/>
              </a:rPr>
              <a:t>单电子体系</a:t>
            </a:r>
            <a:r>
              <a:rPr lang="en-US" altLang="zh-CN" sz="3600">
                <a:ea typeface="楷体_GB2312" pitchFamily="49" charset="-122"/>
              </a:rPr>
              <a:t>(</a:t>
            </a:r>
            <a:r>
              <a:rPr lang="zh-CN" altLang="en-US" sz="3600">
                <a:ea typeface="楷体_GB2312" pitchFamily="49" charset="-122"/>
              </a:rPr>
              <a:t>氢原子或类氢离子</a:t>
            </a:r>
            <a:r>
              <a:rPr lang="en-US" altLang="zh-CN" sz="3600">
                <a:ea typeface="楷体_GB2312" pitchFamily="49" charset="-122"/>
              </a:rPr>
              <a:t>)</a:t>
            </a:r>
            <a:r>
              <a:rPr lang="zh-CN" altLang="en-US" sz="3600">
                <a:ea typeface="楷体_GB2312" pitchFamily="49" charset="-122"/>
              </a:rPr>
              <a:t>中电子的能量完全由</a:t>
            </a:r>
            <a:r>
              <a:rPr lang="en-US" altLang="zh-CN" sz="3600" i="1">
                <a:solidFill>
                  <a:srgbClr val="0000CC"/>
                </a:solidFill>
                <a:ea typeface="楷体_GB2312" pitchFamily="49" charset="-122"/>
              </a:rPr>
              <a:t>n</a:t>
            </a:r>
            <a:r>
              <a:rPr lang="zh-CN" altLang="en-US" sz="3600">
                <a:ea typeface="楷体_GB2312" pitchFamily="49" charset="-122"/>
              </a:rPr>
              <a:t>决定：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25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256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24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4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4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291" grpId="0"/>
      <p:bldP spid="625670" grpId="0" build="p" autoUpdateAnimBg="0"/>
      <p:bldP spid="52429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90" name="Rectangle 3">
            <a:extLst>
              <a:ext uri="{FF2B5EF4-FFF2-40B4-BE49-F238E27FC236}">
                <a16:creationId xmlns:a16="http://schemas.microsoft.com/office/drawing/2014/main" id="{7BD7EFD9-007F-49C0-99E6-611716FB1E9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2133600"/>
            <a:ext cx="8588375" cy="4248150"/>
          </a:xfrm>
        </p:spPr>
        <p:txBody>
          <a:bodyPr/>
          <a:lstStyle/>
          <a:p>
            <a:pPr algn="just">
              <a:lnSpc>
                <a:spcPct val="110000"/>
              </a:lnSpc>
              <a:buFontTx/>
              <a:buNone/>
            </a:pPr>
            <a:r>
              <a:rPr lang="en-US" altLang="en-US">
                <a:solidFill>
                  <a:schemeClr val="tx1"/>
                </a:solidFill>
              </a:rPr>
              <a:t>②</a:t>
            </a:r>
            <a:r>
              <a:rPr lang="en-US" altLang="zh-CN" sz="3600" i="1">
                <a:solidFill>
                  <a:schemeClr val="tx1"/>
                </a:solidFill>
              </a:rPr>
              <a:t>n</a:t>
            </a:r>
            <a:r>
              <a:rPr lang="zh-CN" altLang="en-US" sz="3600">
                <a:solidFill>
                  <a:schemeClr val="tx1"/>
                </a:solidFill>
              </a:rPr>
              <a:t>表示电子出现概率最大区域离核的平均距离</a:t>
            </a:r>
            <a:r>
              <a:rPr lang="en-US" altLang="zh-CN" sz="3600">
                <a:solidFill>
                  <a:schemeClr val="tx1"/>
                </a:solidFill>
              </a:rPr>
              <a:t>—</a:t>
            </a:r>
            <a:r>
              <a:rPr lang="zh-CN" altLang="en-US" sz="3600">
                <a:solidFill>
                  <a:schemeClr val="tx1"/>
                </a:solidFill>
              </a:rPr>
              <a:t>电子层的概念。 </a:t>
            </a:r>
          </a:p>
          <a:p>
            <a:pPr algn="just">
              <a:lnSpc>
                <a:spcPct val="110000"/>
              </a:lnSpc>
              <a:buFontTx/>
              <a:buNone/>
            </a:pPr>
            <a:r>
              <a:rPr lang="zh-CN" altLang="en-US" sz="3600" i="1">
                <a:solidFill>
                  <a:schemeClr val="tx1"/>
                </a:solidFill>
              </a:rPr>
              <a:t>    </a:t>
            </a:r>
            <a:r>
              <a:rPr lang="en-US" altLang="zh-CN" sz="3600" i="1">
                <a:solidFill>
                  <a:schemeClr val="tx1"/>
                </a:solidFill>
              </a:rPr>
              <a:t>n</a:t>
            </a:r>
            <a:r>
              <a:rPr lang="zh-CN" altLang="en-US" sz="3600">
                <a:solidFill>
                  <a:schemeClr val="tx1"/>
                </a:solidFill>
              </a:rPr>
              <a:t>相同的电子为一个电子层。</a:t>
            </a:r>
          </a:p>
          <a:p>
            <a:pPr algn="just">
              <a:lnSpc>
                <a:spcPct val="110000"/>
              </a:lnSpc>
              <a:buFontTx/>
              <a:buNone/>
            </a:pPr>
            <a:r>
              <a:rPr lang="zh-CN" altLang="en-US" sz="3600">
                <a:solidFill>
                  <a:schemeClr val="tx1"/>
                </a:solidFill>
              </a:rPr>
              <a:t>                 </a:t>
            </a:r>
            <a:r>
              <a:rPr lang="en-US" altLang="zh-CN" sz="3600" i="1">
                <a:solidFill>
                  <a:schemeClr val="tx1"/>
                </a:solidFill>
              </a:rPr>
              <a:t>n</a:t>
            </a:r>
            <a:r>
              <a:rPr lang="en-US" altLang="zh-CN" sz="3600">
                <a:solidFill>
                  <a:schemeClr val="tx1"/>
                </a:solidFill>
              </a:rPr>
              <a:t> = 1   2     3    4     5    6    7</a:t>
            </a:r>
          </a:p>
          <a:p>
            <a:pPr algn="just">
              <a:lnSpc>
                <a:spcPct val="110000"/>
              </a:lnSpc>
              <a:buFontTx/>
              <a:buNone/>
            </a:pPr>
            <a:r>
              <a:rPr lang="en-US" altLang="zh-CN" sz="3600">
                <a:solidFill>
                  <a:schemeClr val="tx1"/>
                </a:solidFill>
              </a:rPr>
              <a:t> </a:t>
            </a:r>
            <a:r>
              <a:rPr lang="zh-CN" altLang="en-US" sz="3600">
                <a:solidFill>
                  <a:schemeClr val="tx1"/>
                </a:solidFill>
              </a:rPr>
              <a:t>电子层符号  </a:t>
            </a:r>
            <a:r>
              <a:rPr lang="en-US" altLang="zh-CN" sz="3600">
                <a:solidFill>
                  <a:schemeClr val="tx1"/>
                </a:solidFill>
              </a:rPr>
              <a:t>K   L   M   N   O    P   Q</a:t>
            </a:r>
          </a:p>
          <a:p>
            <a:pPr algn="just">
              <a:lnSpc>
                <a:spcPct val="110000"/>
              </a:lnSpc>
              <a:buFontTx/>
              <a:buNone/>
            </a:pPr>
            <a:r>
              <a:rPr lang="en-US" altLang="zh-CN" sz="3600" i="1">
                <a:solidFill>
                  <a:schemeClr val="tx1"/>
                </a:solidFill>
              </a:rPr>
              <a:t>   </a:t>
            </a:r>
            <a:r>
              <a:rPr lang="en-US" altLang="zh-CN" sz="3600" i="1">
                <a:solidFill>
                  <a:schemeClr val="accent2"/>
                </a:solidFill>
              </a:rPr>
              <a:t>n</a:t>
            </a:r>
            <a:r>
              <a:rPr lang="zh-CN" altLang="en-US" sz="3600">
                <a:solidFill>
                  <a:schemeClr val="accent2"/>
                </a:solidFill>
              </a:rPr>
              <a:t>愈大，电子离核愈远，能量</a:t>
            </a:r>
            <a:r>
              <a:rPr lang="en-US" altLang="zh-CN" sz="3600" i="1">
                <a:solidFill>
                  <a:schemeClr val="accent2"/>
                </a:solidFill>
              </a:rPr>
              <a:t>E</a:t>
            </a:r>
            <a:r>
              <a:rPr lang="zh-CN" altLang="en-US" sz="3600">
                <a:solidFill>
                  <a:schemeClr val="accent2"/>
                </a:solidFill>
              </a:rPr>
              <a:t>愈高。</a:t>
            </a:r>
          </a:p>
        </p:txBody>
      </p:sp>
      <p:sp>
        <p:nvSpPr>
          <p:cNvPr id="20490" name="Text Box 10">
            <a:extLst>
              <a:ext uri="{FF2B5EF4-FFF2-40B4-BE49-F238E27FC236}">
                <a16:creationId xmlns:a16="http://schemas.microsoft.com/office/drawing/2014/main" id="{FB4EBD66-0E53-430D-B738-A36D4CF1A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88913"/>
            <a:ext cx="8640762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0363" indent="-3603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50000"/>
              </a:spcBef>
              <a:buFontTx/>
              <a:buChar char="•"/>
            </a:pPr>
            <a:r>
              <a:rPr lang="zh-CN" altLang="en-US" sz="3600">
                <a:ea typeface="楷体_GB2312" pitchFamily="49" charset="-122"/>
              </a:rPr>
              <a:t>对于多电子体系，核外电子的能量不完全取决于</a:t>
            </a:r>
            <a:r>
              <a:rPr lang="en-US" altLang="zh-CN" sz="3600" i="1">
                <a:ea typeface="楷体_GB2312" pitchFamily="49" charset="-122"/>
              </a:rPr>
              <a:t>n</a:t>
            </a:r>
            <a:r>
              <a:rPr lang="zh-CN" altLang="en-US" sz="3600">
                <a:ea typeface="楷体_GB2312" pitchFamily="49" charset="-122"/>
              </a:rPr>
              <a:t>，还要受到其他量子数</a:t>
            </a:r>
            <a:r>
              <a:rPr lang="en-US" altLang="zh-CN" sz="3600">
                <a:ea typeface="楷体_GB2312" pitchFamily="49" charset="-122"/>
              </a:rPr>
              <a:t>(</a:t>
            </a:r>
            <a:r>
              <a:rPr lang="en-US" altLang="zh-CN" sz="3600" i="1">
                <a:ea typeface="楷体_GB2312" pitchFamily="49" charset="-122"/>
              </a:rPr>
              <a:t>l</a:t>
            </a:r>
            <a:r>
              <a:rPr lang="en-US" altLang="zh-CN" sz="3600">
                <a:ea typeface="楷体_GB2312" pitchFamily="49" charset="-122"/>
              </a:rPr>
              <a:t>)</a:t>
            </a:r>
            <a:r>
              <a:rPr lang="zh-CN" altLang="en-US" sz="3600">
                <a:ea typeface="楷体_GB2312" pitchFamily="49" charset="-122"/>
              </a:rPr>
              <a:t>的影响。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26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266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266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266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266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690" grpId="0" build="p" autoUpdateAnimBg="0"/>
      <p:bldP spid="2049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02" name="Text Box 17">
            <a:extLst>
              <a:ext uri="{FF2B5EF4-FFF2-40B4-BE49-F238E27FC236}">
                <a16:creationId xmlns:a16="http://schemas.microsoft.com/office/drawing/2014/main" id="{46820904-9A04-481F-877E-99AD01E5DE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516563"/>
            <a:ext cx="7777162" cy="1190625"/>
          </a:xfrm>
          <a:prstGeom prst="rect">
            <a:avLst/>
          </a:prstGeom>
          <a:solidFill>
            <a:srgbClr val="FFFFCC">
              <a:alpha val="8313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zh-CN" altLang="en-US" sz="3600">
                <a:ea typeface="楷体_GB2312" pitchFamily="49" charset="-122"/>
              </a:rPr>
              <a:t>具有</a:t>
            </a:r>
            <a:r>
              <a:rPr lang="zh-CN" altLang="en-US" sz="3600">
                <a:solidFill>
                  <a:srgbClr val="D60093"/>
                </a:solidFill>
                <a:ea typeface="楷体_GB2312" pitchFamily="49" charset="-122"/>
              </a:rPr>
              <a:t>相同</a:t>
            </a:r>
            <a:r>
              <a:rPr lang="en-US" altLang="zh-CN" sz="3600" i="1">
                <a:solidFill>
                  <a:srgbClr val="D60093"/>
                </a:solidFill>
                <a:ea typeface="楷体_GB2312" pitchFamily="49" charset="-122"/>
              </a:rPr>
              <a:t>n</a:t>
            </a:r>
            <a:r>
              <a:rPr lang="zh-CN" altLang="en-US" sz="3600">
                <a:solidFill>
                  <a:srgbClr val="D60093"/>
                </a:solidFill>
                <a:ea typeface="楷体_GB2312" pitchFamily="49" charset="-122"/>
              </a:rPr>
              <a:t>和</a:t>
            </a:r>
            <a:r>
              <a:rPr lang="en-US" altLang="zh-CN" sz="3600" i="1">
                <a:solidFill>
                  <a:srgbClr val="D60093"/>
                </a:solidFill>
                <a:ea typeface="楷体_GB2312" pitchFamily="49" charset="-122"/>
              </a:rPr>
              <a:t>l</a:t>
            </a:r>
            <a:r>
              <a:rPr lang="zh-CN" altLang="en-US" sz="3600">
                <a:solidFill>
                  <a:srgbClr val="D60093"/>
                </a:solidFill>
                <a:ea typeface="楷体_GB2312" pitchFamily="49" charset="-122"/>
              </a:rPr>
              <a:t>值</a:t>
            </a:r>
            <a:r>
              <a:rPr lang="zh-CN" altLang="en-US" sz="3600">
                <a:ea typeface="楷体_GB2312" pitchFamily="49" charset="-122"/>
              </a:rPr>
              <a:t>的轨道处于</a:t>
            </a:r>
            <a:r>
              <a:rPr lang="zh-CN" altLang="en-US" sz="3600">
                <a:solidFill>
                  <a:srgbClr val="D60093"/>
                </a:solidFill>
                <a:ea typeface="楷体_GB2312" pitchFamily="49" charset="-122"/>
              </a:rPr>
              <a:t>同一亚层</a:t>
            </a:r>
            <a:r>
              <a:rPr lang="en-US" altLang="zh-CN" sz="3600">
                <a:solidFill>
                  <a:srgbClr val="D60093"/>
                </a:solidFill>
                <a:ea typeface="楷体_GB2312" pitchFamily="49" charset="-122"/>
              </a:rPr>
              <a:t>(</a:t>
            </a:r>
            <a:r>
              <a:rPr lang="zh-CN" altLang="en-US" sz="3600">
                <a:solidFill>
                  <a:srgbClr val="D60093"/>
                </a:solidFill>
                <a:ea typeface="楷体_GB2312" pitchFamily="49" charset="-122"/>
              </a:rPr>
              <a:t>能级</a:t>
            </a:r>
            <a:r>
              <a:rPr lang="en-US" altLang="zh-CN" sz="3600">
                <a:solidFill>
                  <a:srgbClr val="D60093"/>
                </a:solidFill>
                <a:ea typeface="楷体_GB2312" pitchFamily="49" charset="-122"/>
              </a:rPr>
              <a:t>)</a:t>
            </a:r>
            <a:r>
              <a:rPr lang="en-US" altLang="zh-CN" sz="3600">
                <a:ea typeface="楷体_GB2312" pitchFamily="49" charset="-122"/>
              </a:rPr>
              <a:t>, </a:t>
            </a:r>
            <a:r>
              <a:rPr lang="zh-CN" altLang="en-US" sz="3600">
                <a:ea typeface="楷体_GB2312" pitchFamily="49" charset="-122"/>
              </a:rPr>
              <a:t>如</a:t>
            </a:r>
            <a:r>
              <a:rPr lang="en-US" altLang="zh-CN" sz="3600">
                <a:ea typeface="楷体_GB2312" pitchFamily="49" charset="-122"/>
              </a:rPr>
              <a:t>2p</a:t>
            </a:r>
            <a:r>
              <a:rPr lang="zh-CN" altLang="en-US" sz="3600">
                <a:ea typeface="楷体_GB2312" pitchFamily="49" charset="-122"/>
              </a:rPr>
              <a:t>亚层</a:t>
            </a:r>
            <a:r>
              <a:rPr lang="en-US" altLang="zh-CN" sz="3600">
                <a:ea typeface="楷体_GB2312" pitchFamily="49" charset="-122"/>
              </a:rPr>
              <a:t>(</a:t>
            </a:r>
            <a:r>
              <a:rPr lang="en-US" altLang="zh-CN" sz="3600" i="1">
                <a:ea typeface="楷体_GB2312" pitchFamily="49" charset="-122"/>
              </a:rPr>
              <a:t>n </a:t>
            </a:r>
            <a:r>
              <a:rPr lang="en-US" altLang="zh-CN" sz="3600">
                <a:ea typeface="楷体_GB2312" pitchFamily="49" charset="-122"/>
              </a:rPr>
              <a:t>= 2, </a:t>
            </a:r>
            <a:r>
              <a:rPr lang="en-US" altLang="zh-CN" sz="3600" i="1">
                <a:ea typeface="楷体_GB2312" pitchFamily="49" charset="-122"/>
              </a:rPr>
              <a:t>l </a:t>
            </a:r>
            <a:r>
              <a:rPr lang="en-US" altLang="zh-CN" sz="3600">
                <a:ea typeface="楷体_GB2312" pitchFamily="49" charset="-122"/>
              </a:rPr>
              <a:t>= 1)</a:t>
            </a:r>
            <a:r>
              <a:rPr lang="zh-CN" altLang="en-US" sz="3600">
                <a:ea typeface="楷体_GB2312" pitchFamily="49" charset="-122"/>
              </a:rPr>
              <a:t>。</a:t>
            </a:r>
          </a:p>
        </p:txBody>
      </p:sp>
      <p:sp>
        <p:nvSpPr>
          <p:cNvPr id="665603" name="Rectangle 3">
            <a:extLst>
              <a:ext uri="{FF2B5EF4-FFF2-40B4-BE49-F238E27FC236}">
                <a16:creationId xmlns:a16="http://schemas.microsoft.com/office/drawing/2014/main" id="{F5BC4D56-67F5-411F-9F59-D2142A6A3AC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95288" y="698500"/>
            <a:ext cx="8153400" cy="2232025"/>
          </a:xfrm>
        </p:spPr>
        <p:txBody>
          <a:bodyPr/>
          <a:lstStyle/>
          <a:p>
            <a:pPr marL="0" indent="0" algn="just"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    </a:t>
            </a:r>
            <a:r>
              <a:rPr lang="zh-CN" altLang="en-US" sz="4000">
                <a:solidFill>
                  <a:schemeClr val="tx1"/>
                </a:solidFill>
              </a:rPr>
              <a:t>角量子数 </a:t>
            </a:r>
            <a:r>
              <a:rPr lang="en-US" altLang="zh-CN" sz="4000" i="1">
                <a:solidFill>
                  <a:schemeClr val="tx1"/>
                </a:solidFill>
              </a:rPr>
              <a:t>l </a:t>
            </a:r>
            <a:r>
              <a:rPr lang="zh-CN" altLang="en-US" sz="4000">
                <a:solidFill>
                  <a:srgbClr val="0000CC"/>
                </a:solidFill>
              </a:rPr>
              <a:t>确定轨道的形状，</a:t>
            </a:r>
            <a:r>
              <a:rPr lang="zh-CN" altLang="en-US" sz="4000">
                <a:solidFill>
                  <a:schemeClr val="tx1"/>
                </a:solidFill>
              </a:rPr>
              <a:t>并在多电子原子中</a:t>
            </a:r>
            <a:r>
              <a:rPr lang="zh-CN" altLang="en-US" sz="4000">
                <a:solidFill>
                  <a:srgbClr val="0000CC"/>
                </a:solidFill>
              </a:rPr>
              <a:t>和主量子数</a:t>
            </a:r>
            <a:r>
              <a:rPr lang="en-US" altLang="zh-CN" sz="4000" i="1">
                <a:solidFill>
                  <a:srgbClr val="0000CC"/>
                </a:solidFill>
              </a:rPr>
              <a:t>n</a:t>
            </a:r>
            <a:r>
              <a:rPr lang="zh-CN" altLang="en-US" sz="4000">
                <a:solidFill>
                  <a:srgbClr val="0000CC"/>
                </a:solidFill>
              </a:rPr>
              <a:t>一起</a:t>
            </a:r>
            <a:r>
              <a:rPr lang="zh-CN" altLang="en-US" sz="4000">
                <a:solidFill>
                  <a:schemeClr val="tx1"/>
                </a:solidFill>
              </a:rPr>
              <a:t>决定电子的</a:t>
            </a:r>
            <a:r>
              <a:rPr lang="zh-CN" altLang="en-US" sz="4000">
                <a:solidFill>
                  <a:srgbClr val="0000CC"/>
                </a:solidFill>
              </a:rPr>
              <a:t>能量</a:t>
            </a:r>
            <a:r>
              <a:rPr lang="zh-CN" altLang="en-US" sz="4000">
                <a:solidFill>
                  <a:schemeClr val="tx1"/>
                </a:solidFill>
              </a:rPr>
              <a:t>。</a:t>
            </a:r>
          </a:p>
        </p:txBody>
      </p:sp>
      <p:sp>
        <p:nvSpPr>
          <p:cNvPr id="21508" name="Text Box 4">
            <a:extLst>
              <a:ext uri="{FF2B5EF4-FFF2-40B4-BE49-F238E27FC236}">
                <a16:creationId xmlns:a16="http://schemas.microsoft.com/office/drawing/2014/main" id="{08C38165-AD4C-482F-B408-D37DCE32A3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714625"/>
            <a:ext cx="8820150" cy="289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20000"/>
              </a:spcBef>
            </a:pPr>
            <a:r>
              <a:rPr lang="en-US" altLang="zh-CN" sz="4000">
                <a:ea typeface="楷体_GB2312" pitchFamily="49" charset="-122"/>
              </a:rPr>
              <a:t>               </a:t>
            </a:r>
            <a:r>
              <a:rPr lang="en-US" altLang="zh-CN" sz="4000" i="1">
                <a:ea typeface="楷体_GB2312" pitchFamily="49" charset="-122"/>
              </a:rPr>
              <a:t>l </a:t>
            </a:r>
            <a:r>
              <a:rPr lang="en-US" altLang="zh-CN" sz="4000">
                <a:ea typeface="楷体_GB2312" pitchFamily="49" charset="-122"/>
              </a:rPr>
              <a:t>=   0,    1,    2,    3,  4……(</a:t>
            </a:r>
            <a:r>
              <a:rPr lang="en-US" altLang="zh-CN" sz="4000" i="1">
                <a:ea typeface="楷体_GB2312" pitchFamily="49" charset="-122"/>
              </a:rPr>
              <a:t>n</a:t>
            </a:r>
            <a:r>
              <a:rPr lang="en-US" altLang="zh-CN" sz="4000"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4000">
                <a:ea typeface="楷体_GB2312" pitchFamily="49" charset="-122"/>
              </a:rPr>
              <a:t>1)</a:t>
            </a:r>
          </a:p>
          <a:p>
            <a:pPr algn="just">
              <a:spcBef>
                <a:spcPct val="20000"/>
              </a:spcBef>
            </a:pPr>
            <a:r>
              <a:rPr lang="zh-CN" altLang="en-US" sz="3600">
                <a:ea typeface="楷体_GB2312" pitchFamily="49" charset="-122"/>
              </a:rPr>
              <a:t>光谱学符号：</a:t>
            </a:r>
            <a:r>
              <a:rPr lang="zh-CN" altLang="en-US" sz="4000">
                <a:ea typeface="楷体_GB2312" pitchFamily="49" charset="-122"/>
              </a:rPr>
              <a:t> </a:t>
            </a:r>
            <a:r>
              <a:rPr lang="en-US" altLang="zh-CN" sz="4000">
                <a:ea typeface="楷体_GB2312" pitchFamily="49" charset="-122"/>
              </a:rPr>
              <a:t>s,     p,    d,    f,  g ……</a:t>
            </a:r>
          </a:p>
          <a:p>
            <a:pPr algn="just">
              <a:spcBef>
                <a:spcPct val="20000"/>
              </a:spcBef>
            </a:pPr>
            <a:r>
              <a:rPr lang="en-US" altLang="zh-CN" sz="4000">
                <a:ea typeface="楷体_GB2312" pitchFamily="49" charset="-122"/>
              </a:rPr>
              <a:t>      </a:t>
            </a:r>
          </a:p>
          <a:p>
            <a:pPr algn="just">
              <a:spcBef>
                <a:spcPct val="20000"/>
              </a:spcBef>
            </a:pPr>
            <a:r>
              <a:rPr lang="en-US" altLang="zh-CN" sz="4000">
                <a:ea typeface="楷体_GB2312" pitchFamily="49" charset="-122"/>
              </a:rPr>
              <a:t>         </a:t>
            </a:r>
            <a:r>
              <a:rPr lang="zh-CN" altLang="en-US" sz="4000">
                <a:ea typeface="楷体_GB2312" pitchFamily="49" charset="-122"/>
              </a:rPr>
              <a:t>形状：球形 哑铃形 花瓣形</a:t>
            </a:r>
            <a:endParaRPr lang="zh-CN" altLang="en-US" sz="2000">
              <a:ea typeface="楷体_GB2312" pitchFamily="49" charset="-122"/>
            </a:endParaRPr>
          </a:p>
        </p:txBody>
      </p:sp>
      <p:sp>
        <p:nvSpPr>
          <p:cNvPr id="21509" name="Text Box 5">
            <a:extLst>
              <a:ext uri="{FF2B5EF4-FFF2-40B4-BE49-F238E27FC236}">
                <a16:creationId xmlns:a16="http://schemas.microsoft.com/office/drawing/2014/main" id="{DD0CDA27-5861-4367-9DEB-CB8766E53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15888"/>
            <a:ext cx="6934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20000"/>
              </a:spcBef>
            </a:pPr>
            <a:r>
              <a:rPr lang="en-US" altLang="zh-CN" sz="4000">
                <a:solidFill>
                  <a:srgbClr val="0000CC"/>
                </a:solidFill>
                <a:ea typeface="楷体_GB2312" pitchFamily="49" charset="-122"/>
              </a:rPr>
              <a:t>2.  </a:t>
            </a:r>
            <a:r>
              <a:rPr lang="zh-CN" altLang="en-US" sz="4000">
                <a:solidFill>
                  <a:srgbClr val="0000CC"/>
                </a:solidFill>
                <a:ea typeface="楷体_GB2312" pitchFamily="49" charset="-122"/>
              </a:rPr>
              <a:t>角量子数</a:t>
            </a:r>
            <a:r>
              <a:rPr lang="en-US" altLang="zh-CN" sz="4000" i="1">
                <a:solidFill>
                  <a:srgbClr val="0000CC"/>
                </a:solidFill>
                <a:ea typeface="楷体_GB2312" pitchFamily="49" charset="-122"/>
              </a:rPr>
              <a:t>l</a:t>
            </a:r>
            <a:endParaRPr lang="en-US" altLang="zh-CN" sz="2000" i="1">
              <a:solidFill>
                <a:srgbClr val="0000CC"/>
              </a:solidFill>
              <a:ea typeface="楷体_GB2312" pitchFamily="49" charset="-122"/>
            </a:endParaRPr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53E3CCBE-089B-4258-8DB6-6AAEDA087200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4010025"/>
            <a:ext cx="3240088" cy="1081088"/>
            <a:chOff x="2018" y="2840"/>
            <a:chExt cx="2041" cy="681"/>
          </a:xfrm>
        </p:grpSpPr>
        <p:sp>
          <p:nvSpPr>
            <p:cNvPr id="665607" name="Line 10">
              <a:extLst>
                <a:ext uri="{FF2B5EF4-FFF2-40B4-BE49-F238E27FC236}">
                  <a16:creationId xmlns:a16="http://schemas.microsoft.com/office/drawing/2014/main" id="{BCF9284B-0777-4B83-BA66-A856CFDC6B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8" y="2886"/>
              <a:ext cx="46" cy="589"/>
            </a:xfrm>
            <a:prstGeom prst="line">
              <a:avLst/>
            </a:prstGeom>
            <a:noFill/>
            <a:ln w="50800">
              <a:solidFill>
                <a:srgbClr val="CC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608" name="Line 11">
              <a:extLst>
                <a:ext uri="{FF2B5EF4-FFF2-40B4-BE49-F238E27FC236}">
                  <a16:creationId xmlns:a16="http://schemas.microsoft.com/office/drawing/2014/main" id="{6364C245-7884-4CD0-A8B0-AFC9546588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9" y="2886"/>
              <a:ext cx="272" cy="635"/>
            </a:xfrm>
            <a:prstGeom prst="line">
              <a:avLst/>
            </a:prstGeom>
            <a:noFill/>
            <a:ln w="50800">
              <a:solidFill>
                <a:srgbClr val="CC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609" name="Line 12">
              <a:extLst>
                <a:ext uri="{FF2B5EF4-FFF2-40B4-BE49-F238E27FC236}">
                  <a16:creationId xmlns:a16="http://schemas.microsoft.com/office/drawing/2014/main" id="{F473E172-C78E-4B5E-B226-3EB9145ABD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3" y="2840"/>
              <a:ext cx="816" cy="635"/>
            </a:xfrm>
            <a:prstGeom prst="line">
              <a:avLst/>
            </a:prstGeom>
            <a:noFill/>
            <a:ln w="50800">
              <a:solidFill>
                <a:srgbClr val="CC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518" name="Text Box 14">
            <a:extLst>
              <a:ext uri="{FF2B5EF4-FFF2-40B4-BE49-F238E27FC236}">
                <a16:creationId xmlns:a16="http://schemas.microsoft.com/office/drawing/2014/main" id="{9324662C-7576-44AD-80A1-DCB1880B5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763" y="2138363"/>
            <a:ext cx="2809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rgbClr val="CC0066"/>
                </a:solidFill>
                <a:ea typeface="楷体_GB2312" pitchFamily="49" charset="-122"/>
              </a:rPr>
              <a:t>共有</a:t>
            </a:r>
            <a:r>
              <a:rPr lang="en-US" altLang="zh-CN" sz="3600" i="1">
                <a:solidFill>
                  <a:srgbClr val="CC0066"/>
                </a:solidFill>
                <a:ea typeface="楷体_GB2312" pitchFamily="49" charset="-122"/>
              </a:rPr>
              <a:t>n</a:t>
            </a:r>
            <a:r>
              <a:rPr lang="zh-CN" altLang="en-US" sz="3600">
                <a:solidFill>
                  <a:srgbClr val="CC0066"/>
                </a:solidFill>
                <a:ea typeface="楷体_GB2312" pitchFamily="49" charset="-122"/>
              </a:rPr>
              <a:t>个值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6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02" grpId="0" animBg="1"/>
      <p:bldP spid="665603" grpId="0" build="p" autoUpdateAnimBg="0"/>
      <p:bldP spid="21509" grpId="0" autoUpdateAnimBg="0"/>
      <p:bldP spid="215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4" name="Text Box 2">
            <a:extLst>
              <a:ext uri="{FF2B5EF4-FFF2-40B4-BE49-F238E27FC236}">
                <a16:creationId xmlns:a16="http://schemas.microsoft.com/office/drawing/2014/main" id="{750F5838-FD83-4B2D-B0E4-528B211A2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4200" y="3573463"/>
            <a:ext cx="4968875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5600" indent="-355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349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FontTx/>
              <a:buChar char="•"/>
            </a:pPr>
            <a:r>
              <a:rPr lang="zh-CN" altLang="en-US" sz="3600">
                <a:ea typeface="楷体_GB2312" pitchFamily="49" charset="-122"/>
              </a:rPr>
              <a:t>核外有</a:t>
            </a:r>
            <a:r>
              <a:rPr lang="en-US" altLang="zh-CN" sz="3600">
                <a:ea typeface="楷体_GB2312" pitchFamily="49" charset="-122"/>
              </a:rPr>
              <a:t>Z</a:t>
            </a:r>
            <a:r>
              <a:rPr lang="zh-CN" altLang="en-US" sz="3600">
                <a:ea typeface="楷体_GB2312" pitchFamily="49" charset="-122"/>
              </a:rPr>
              <a:t>个带负电的电子绕核旋转，如同行星绕太阳转动一样。</a:t>
            </a:r>
          </a:p>
        </p:txBody>
      </p:sp>
      <p:pic>
        <p:nvPicPr>
          <p:cNvPr id="694275" name="Picture 3">
            <a:extLst>
              <a:ext uri="{FF2B5EF4-FFF2-40B4-BE49-F238E27FC236}">
                <a16:creationId xmlns:a16="http://schemas.microsoft.com/office/drawing/2014/main" id="{943468B7-2AD5-4081-A2C7-D25189BD8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719138"/>
            <a:ext cx="5930900" cy="594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4276" name="Text Box 4">
            <a:extLst>
              <a:ext uri="{FF2B5EF4-FFF2-40B4-BE49-F238E27FC236}">
                <a16:creationId xmlns:a16="http://schemas.microsoft.com/office/drawing/2014/main" id="{9FF76B08-9A1A-4FF4-ABAC-C595E664F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497263"/>
            <a:ext cx="1295400" cy="579437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rgbClr val="0000FF"/>
                </a:solidFill>
              </a:rPr>
              <a:t>10</a:t>
            </a:r>
            <a:r>
              <a:rPr lang="en-US" altLang="zh-CN" sz="3200" baseline="30000">
                <a:solidFill>
                  <a:srgbClr val="0000FF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3200" baseline="30000">
                <a:solidFill>
                  <a:srgbClr val="0000FF"/>
                </a:solidFill>
              </a:rPr>
              <a:t>4</a:t>
            </a:r>
            <a:r>
              <a:rPr lang="en-US" altLang="zh-CN" sz="3200">
                <a:solidFill>
                  <a:srgbClr val="0000FF"/>
                </a:solidFill>
              </a:rPr>
              <a:t> </a:t>
            </a:r>
            <a:r>
              <a:rPr lang="en-US" altLang="zh-CN" sz="3200">
                <a:solidFill>
                  <a:srgbClr val="0000FF"/>
                </a:solidFill>
                <a:cs typeface="Times New Roman" panose="02020603050405020304" pitchFamily="18" charset="0"/>
              </a:rPr>
              <a:t>Å</a:t>
            </a:r>
          </a:p>
        </p:txBody>
      </p:sp>
      <p:sp>
        <p:nvSpPr>
          <p:cNvPr id="694277" name="Text Box 5">
            <a:extLst>
              <a:ext uri="{FF2B5EF4-FFF2-40B4-BE49-F238E27FC236}">
                <a16:creationId xmlns:a16="http://schemas.microsoft.com/office/drawing/2014/main" id="{FAE83C42-2D68-4EA5-B450-25E817729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5084763"/>
            <a:ext cx="1223963" cy="579437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rgbClr val="0000FF"/>
                </a:solidFill>
              </a:rPr>
              <a:t>1~5 </a:t>
            </a:r>
            <a:r>
              <a:rPr lang="en-US" altLang="zh-CN" sz="3200">
                <a:solidFill>
                  <a:srgbClr val="0000FF"/>
                </a:solidFill>
                <a:cs typeface="Times New Roman" panose="02020603050405020304" pitchFamily="18" charset="0"/>
              </a:rPr>
              <a:t>Å</a:t>
            </a:r>
          </a:p>
        </p:txBody>
      </p:sp>
      <p:sp>
        <p:nvSpPr>
          <p:cNvPr id="694278" name="Text Box 6">
            <a:extLst>
              <a:ext uri="{FF2B5EF4-FFF2-40B4-BE49-F238E27FC236}">
                <a16:creationId xmlns:a16="http://schemas.microsoft.com/office/drawing/2014/main" id="{531E0FBC-0D1F-489A-907E-A93B06629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5876925"/>
            <a:ext cx="2519363" cy="579438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chemeClr val="accent2"/>
                </a:solidFill>
              </a:rPr>
              <a:t>1 </a:t>
            </a:r>
            <a:r>
              <a:rPr lang="en-US" altLang="zh-CN" sz="3200">
                <a:solidFill>
                  <a:schemeClr val="accent2"/>
                </a:solidFill>
                <a:cs typeface="Times New Roman" panose="02020603050405020304" pitchFamily="18" charset="0"/>
              </a:rPr>
              <a:t>Å = 10</a:t>
            </a:r>
            <a:r>
              <a:rPr lang="en-US" altLang="zh-CN" sz="3200" baseline="30000">
                <a:solidFill>
                  <a:schemeClr val="accent2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3200" baseline="30000">
                <a:solidFill>
                  <a:schemeClr val="accent2"/>
                </a:solidFill>
                <a:cs typeface="Times New Roman" panose="02020603050405020304" pitchFamily="18" charset="0"/>
              </a:rPr>
              <a:t>10</a:t>
            </a:r>
            <a:r>
              <a:rPr lang="en-US" altLang="zh-CN" sz="3200">
                <a:solidFill>
                  <a:schemeClr val="accent2"/>
                </a:solidFill>
                <a:cs typeface="Times New Roman" panose="02020603050405020304" pitchFamily="18" charset="0"/>
              </a:rPr>
              <a:t> m</a:t>
            </a:r>
          </a:p>
        </p:txBody>
      </p:sp>
      <p:sp>
        <p:nvSpPr>
          <p:cNvPr id="694279" name="Text Box 7">
            <a:extLst>
              <a:ext uri="{FF2B5EF4-FFF2-40B4-BE49-F238E27FC236}">
                <a16:creationId xmlns:a16="http://schemas.microsoft.com/office/drawing/2014/main" id="{FEA94185-BA1E-4662-AE55-9E2460287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44450"/>
            <a:ext cx="45370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600">
                <a:solidFill>
                  <a:schemeClr val="tx1"/>
                </a:solidFill>
              </a:rPr>
              <a:t>现代原子结构模型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4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4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27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6">
            <a:extLst>
              <a:ext uri="{FF2B5EF4-FFF2-40B4-BE49-F238E27FC236}">
                <a16:creationId xmlns:a16="http://schemas.microsoft.com/office/drawing/2014/main" id="{8935C22C-E4EF-4DF0-ACA0-F6C3CE6546C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188913"/>
            <a:ext cx="8137525" cy="3671887"/>
          </a:xfrm>
        </p:spPr>
        <p:txBody>
          <a:bodyPr/>
          <a:lstStyle/>
          <a:p>
            <a:pPr algn="just">
              <a:lnSpc>
                <a:spcPct val="110000"/>
              </a:lnSpc>
            </a:pPr>
            <a:r>
              <a:rPr lang="zh-CN" altLang="en-US" sz="4400">
                <a:solidFill>
                  <a:schemeClr val="tx1"/>
                </a:solidFill>
              </a:rPr>
              <a:t>在多电子原子中，同一电子层内，</a:t>
            </a:r>
            <a:r>
              <a:rPr lang="en-US" altLang="zh-CN" sz="4400" i="1">
                <a:solidFill>
                  <a:schemeClr val="tx1"/>
                </a:solidFill>
              </a:rPr>
              <a:t>l </a:t>
            </a:r>
            <a:r>
              <a:rPr lang="zh-CN" altLang="en-US" sz="4400">
                <a:solidFill>
                  <a:schemeClr val="tx1"/>
                </a:solidFill>
              </a:rPr>
              <a:t>值越大，该电子亚层能级越高，即能级分裂</a:t>
            </a:r>
          </a:p>
          <a:p>
            <a:pPr algn="just">
              <a:lnSpc>
                <a:spcPct val="110000"/>
              </a:lnSpc>
              <a:buFontTx/>
              <a:buNone/>
            </a:pPr>
            <a:r>
              <a:rPr lang="zh-CN" altLang="en-US" sz="4400">
                <a:solidFill>
                  <a:schemeClr val="tx1"/>
                </a:solidFill>
              </a:rPr>
              <a:t>         </a:t>
            </a:r>
            <a:r>
              <a:rPr lang="en-US" altLang="zh-CN" sz="4800" i="1">
                <a:solidFill>
                  <a:srgbClr val="0000CC"/>
                </a:solidFill>
              </a:rPr>
              <a:t>E</a:t>
            </a:r>
            <a:r>
              <a:rPr lang="en-US" altLang="zh-CN" sz="4800" baseline="-25000">
                <a:solidFill>
                  <a:srgbClr val="0000CC"/>
                </a:solidFill>
              </a:rPr>
              <a:t>ns</a:t>
            </a:r>
            <a:r>
              <a:rPr lang="en-US" altLang="zh-CN" sz="4800">
                <a:solidFill>
                  <a:srgbClr val="0000CC"/>
                </a:solidFill>
              </a:rPr>
              <a:t> &lt; </a:t>
            </a:r>
            <a:r>
              <a:rPr lang="en-US" altLang="zh-CN" sz="4800" i="1">
                <a:solidFill>
                  <a:srgbClr val="0000CC"/>
                </a:solidFill>
              </a:rPr>
              <a:t>E</a:t>
            </a:r>
            <a:r>
              <a:rPr lang="en-US" altLang="zh-CN" sz="4800" baseline="-25000">
                <a:solidFill>
                  <a:srgbClr val="0000CC"/>
                </a:solidFill>
              </a:rPr>
              <a:t>np</a:t>
            </a:r>
            <a:r>
              <a:rPr lang="en-US" altLang="zh-CN" sz="4800">
                <a:solidFill>
                  <a:srgbClr val="0000CC"/>
                </a:solidFill>
              </a:rPr>
              <a:t> &lt; </a:t>
            </a:r>
            <a:r>
              <a:rPr lang="en-US" altLang="zh-CN" sz="4800" i="1">
                <a:solidFill>
                  <a:srgbClr val="0000CC"/>
                </a:solidFill>
              </a:rPr>
              <a:t>E</a:t>
            </a:r>
            <a:r>
              <a:rPr lang="en-US" altLang="zh-CN" sz="4800" baseline="-25000">
                <a:solidFill>
                  <a:srgbClr val="0000CC"/>
                </a:solidFill>
              </a:rPr>
              <a:t>nd</a:t>
            </a:r>
            <a:r>
              <a:rPr lang="en-US" altLang="zh-CN" sz="4800">
                <a:solidFill>
                  <a:srgbClr val="0000CC"/>
                </a:solidFill>
              </a:rPr>
              <a:t> &lt; </a:t>
            </a:r>
            <a:r>
              <a:rPr lang="en-US" altLang="zh-CN" sz="4800" i="1">
                <a:solidFill>
                  <a:srgbClr val="0000CC"/>
                </a:solidFill>
              </a:rPr>
              <a:t>E</a:t>
            </a:r>
            <a:r>
              <a:rPr lang="en-US" altLang="zh-CN" sz="4800" baseline="-25000">
                <a:solidFill>
                  <a:srgbClr val="0000CC"/>
                </a:solidFill>
              </a:rPr>
              <a:t>nf</a:t>
            </a:r>
            <a:endParaRPr lang="en-US" altLang="zh-CN" sz="4800">
              <a:solidFill>
                <a:srgbClr val="0000CC"/>
              </a:solidFill>
            </a:endParaRPr>
          </a:p>
        </p:txBody>
      </p:sp>
      <p:sp>
        <p:nvSpPr>
          <p:cNvPr id="582663" name="Rectangle 7">
            <a:extLst>
              <a:ext uri="{FF2B5EF4-FFF2-40B4-BE49-F238E27FC236}">
                <a16:creationId xmlns:a16="http://schemas.microsoft.com/office/drawing/2014/main" id="{7B837452-A1D7-4BE6-A0CE-1DFEB6BF1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3789363"/>
            <a:ext cx="8137525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4400">
                <a:ea typeface="楷体_GB2312" pitchFamily="49" charset="-122"/>
              </a:rPr>
              <a:t>对于单电子体系，其能量 </a:t>
            </a:r>
            <a:r>
              <a:rPr lang="en-US" altLang="zh-CN" sz="4400" i="1">
                <a:ea typeface="楷体_GB2312" pitchFamily="49" charset="-122"/>
              </a:rPr>
              <a:t>E </a:t>
            </a:r>
            <a:r>
              <a:rPr lang="zh-CN" altLang="en-US" sz="4400">
                <a:ea typeface="楷体_GB2312" pitchFamily="49" charset="-122"/>
              </a:rPr>
              <a:t>不受 </a:t>
            </a:r>
            <a:r>
              <a:rPr lang="en-US" altLang="zh-CN" sz="4400" i="1">
                <a:ea typeface="楷体_GB2312" pitchFamily="49" charset="-122"/>
              </a:rPr>
              <a:t>l </a:t>
            </a:r>
            <a:r>
              <a:rPr lang="zh-CN" altLang="en-US" sz="4400">
                <a:ea typeface="楷体_GB2312" pitchFamily="49" charset="-122"/>
              </a:rPr>
              <a:t>的影响，只和</a:t>
            </a:r>
            <a:r>
              <a:rPr lang="en-US" altLang="zh-CN" sz="4400" i="1">
                <a:ea typeface="楷体_GB2312" pitchFamily="49" charset="-122"/>
              </a:rPr>
              <a:t>n</a:t>
            </a:r>
            <a:r>
              <a:rPr lang="zh-CN" altLang="en-US" sz="4400">
                <a:ea typeface="楷体_GB2312" pitchFamily="49" charset="-122"/>
              </a:rPr>
              <a:t>有关，即</a:t>
            </a:r>
          </a:p>
          <a:p>
            <a:pPr algn="just">
              <a:lnSpc>
                <a:spcPct val="110000"/>
              </a:lnSpc>
              <a:spcBef>
                <a:spcPct val="20000"/>
              </a:spcBef>
            </a:pPr>
            <a:r>
              <a:rPr lang="zh-CN" altLang="en-US" sz="4400">
                <a:ea typeface="楷体_GB2312" pitchFamily="49" charset="-122"/>
              </a:rPr>
              <a:t>         </a:t>
            </a:r>
            <a:r>
              <a:rPr lang="en-US" altLang="zh-CN" sz="4800" i="1">
                <a:solidFill>
                  <a:srgbClr val="0000CC"/>
                </a:solidFill>
                <a:ea typeface="楷体_GB2312" pitchFamily="49" charset="-122"/>
              </a:rPr>
              <a:t>E</a:t>
            </a:r>
            <a:r>
              <a:rPr lang="en-US" altLang="zh-CN" sz="4800" baseline="-25000">
                <a:solidFill>
                  <a:srgbClr val="0000CC"/>
                </a:solidFill>
                <a:ea typeface="楷体_GB2312" pitchFamily="49" charset="-122"/>
              </a:rPr>
              <a:t>ns</a:t>
            </a:r>
            <a:r>
              <a:rPr lang="en-US" altLang="zh-CN" sz="4800">
                <a:solidFill>
                  <a:srgbClr val="0000CC"/>
                </a:solidFill>
                <a:ea typeface="楷体_GB2312" pitchFamily="49" charset="-122"/>
              </a:rPr>
              <a:t> = </a:t>
            </a:r>
            <a:r>
              <a:rPr lang="en-US" altLang="zh-CN" sz="4800" i="1">
                <a:solidFill>
                  <a:srgbClr val="0000CC"/>
                </a:solidFill>
                <a:ea typeface="楷体_GB2312" pitchFamily="49" charset="-122"/>
              </a:rPr>
              <a:t>E</a:t>
            </a:r>
            <a:r>
              <a:rPr lang="en-US" altLang="zh-CN" sz="4800" baseline="-25000">
                <a:solidFill>
                  <a:srgbClr val="0000CC"/>
                </a:solidFill>
                <a:ea typeface="楷体_GB2312" pitchFamily="49" charset="-122"/>
              </a:rPr>
              <a:t>np</a:t>
            </a:r>
            <a:r>
              <a:rPr lang="en-US" altLang="zh-CN" sz="4800">
                <a:solidFill>
                  <a:srgbClr val="0000CC"/>
                </a:solidFill>
                <a:ea typeface="楷体_GB2312" pitchFamily="49" charset="-122"/>
              </a:rPr>
              <a:t> = </a:t>
            </a:r>
            <a:r>
              <a:rPr lang="en-US" altLang="zh-CN" sz="4800" i="1">
                <a:solidFill>
                  <a:srgbClr val="0000CC"/>
                </a:solidFill>
                <a:ea typeface="楷体_GB2312" pitchFamily="49" charset="-122"/>
              </a:rPr>
              <a:t>E</a:t>
            </a:r>
            <a:r>
              <a:rPr lang="en-US" altLang="zh-CN" sz="4800" baseline="-25000">
                <a:solidFill>
                  <a:srgbClr val="0000CC"/>
                </a:solidFill>
                <a:ea typeface="楷体_GB2312" pitchFamily="49" charset="-122"/>
              </a:rPr>
              <a:t>nd</a:t>
            </a:r>
            <a:r>
              <a:rPr lang="en-US" altLang="zh-CN" sz="4800">
                <a:solidFill>
                  <a:srgbClr val="0000CC"/>
                </a:solidFill>
                <a:ea typeface="楷体_GB2312" pitchFamily="49" charset="-122"/>
              </a:rPr>
              <a:t> = </a:t>
            </a:r>
            <a:r>
              <a:rPr lang="en-US" altLang="zh-CN" sz="4800" i="1">
                <a:solidFill>
                  <a:srgbClr val="0000CC"/>
                </a:solidFill>
                <a:ea typeface="楷体_GB2312" pitchFamily="49" charset="-122"/>
              </a:rPr>
              <a:t>E</a:t>
            </a:r>
            <a:r>
              <a:rPr lang="en-US" altLang="zh-CN" sz="4800" baseline="-25000">
                <a:solidFill>
                  <a:srgbClr val="0000CC"/>
                </a:solidFill>
                <a:ea typeface="楷体_GB2312" pitchFamily="49" charset="-122"/>
              </a:rPr>
              <a:t>nf</a:t>
            </a:r>
            <a:endParaRPr lang="en-US" altLang="zh-CN" sz="4800">
              <a:solidFill>
                <a:srgbClr val="0000CC"/>
              </a:solidFill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6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6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82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26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26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650" name="Rectangle 3">
            <a:extLst>
              <a:ext uri="{FF2B5EF4-FFF2-40B4-BE49-F238E27FC236}">
                <a16:creationId xmlns:a16="http://schemas.microsoft.com/office/drawing/2014/main" id="{9265E1CC-658B-4682-ACBD-9E6DC05F739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93700" y="2439988"/>
            <a:ext cx="8642350" cy="3313112"/>
          </a:xfrm>
          <a:solidFill>
            <a:schemeClr val="bg1"/>
          </a:solidFill>
        </p:spPr>
        <p:txBody>
          <a:bodyPr/>
          <a:lstStyle/>
          <a:p>
            <a:pPr marL="0" indent="0">
              <a:buFontTx/>
              <a:buNone/>
            </a:pPr>
            <a:r>
              <a:rPr lang="en-US" altLang="zh-CN" sz="3600" i="1">
                <a:solidFill>
                  <a:schemeClr val="tx1"/>
                </a:solidFill>
              </a:rPr>
              <a:t>l                   m</a:t>
            </a:r>
            <a:r>
              <a:rPr lang="en-US" altLang="zh-CN" sz="3600">
                <a:solidFill>
                  <a:schemeClr val="tx1"/>
                </a:solidFill>
              </a:rPr>
              <a:t>              </a:t>
            </a:r>
            <a:r>
              <a:rPr lang="zh-CN" altLang="en-US" sz="3600">
                <a:solidFill>
                  <a:schemeClr val="tx1"/>
                </a:solidFill>
              </a:rPr>
              <a:t>原子轨道   空间取向</a:t>
            </a:r>
          </a:p>
          <a:p>
            <a:pPr marL="0" indent="0">
              <a:buFontTx/>
              <a:buNone/>
            </a:pPr>
            <a:r>
              <a:rPr lang="en-US" altLang="zh-CN" sz="3600">
                <a:solidFill>
                  <a:schemeClr val="tx1"/>
                </a:solidFill>
              </a:rPr>
              <a:t>0                   0                     s </a:t>
            </a:r>
            <a:r>
              <a:rPr lang="zh-CN" altLang="en-US" sz="3600">
                <a:solidFill>
                  <a:schemeClr val="tx1"/>
                </a:solidFill>
              </a:rPr>
              <a:t>轨道     </a:t>
            </a:r>
            <a:r>
              <a:rPr lang="en-US" altLang="zh-CN" sz="3600">
                <a:solidFill>
                  <a:schemeClr val="tx1"/>
                </a:solidFill>
              </a:rPr>
              <a:t>1</a:t>
            </a:r>
            <a:r>
              <a:rPr lang="zh-CN" altLang="en-US" sz="3600">
                <a:solidFill>
                  <a:schemeClr val="tx1"/>
                </a:solidFill>
              </a:rPr>
              <a:t>种</a:t>
            </a:r>
          </a:p>
          <a:p>
            <a:pPr marL="0" indent="0">
              <a:buFontTx/>
              <a:buNone/>
            </a:pPr>
            <a:r>
              <a:rPr lang="en-US" altLang="zh-CN" sz="3600">
                <a:solidFill>
                  <a:schemeClr val="tx1"/>
                </a:solidFill>
              </a:rPr>
              <a:t>1             +1, 0 , </a:t>
            </a:r>
            <a:r>
              <a:rPr lang="en-US" altLang="zh-CN" sz="36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3600">
                <a:solidFill>
                  <a:schemeClr val="tx1"/>
                </a:solidFill>
              </a:rPr>
              <a:t>1               p </a:t>
            </a:r>
            <a:r>
              <a:rPr lang="zh-CN" altLang="en-US" sz="3600">
                <a:solidFill>
                  <a:schemeClr val="tx1"/>
                </a:solidFill>
              </a:rPr>
              <a:t>轨道    </a:t>
            </a:r>
            <a:r>
              <a:rPr lang="en-US" altLang="zh-CN" sz="3600">
                <a:solidFill>
                  <a:schemeClr val="tx1"/>
                </a:solidFill>
              </a:rPr>
              <a:t>3</a:t>
            </a:r>
            <a:r>
              <a:rPr lang="zh-CN" altLang="en-US" sz="3600">
                <a:solidFill>
                  <a:schemeClr val="tx1"/>
                </a:solidFill>
              </a:rPr>
              <a:t>种</a:t>
            </a:r>
          </a:p>
          <a:p>
            <a:pPr marL="0" indent="0">
              <a:buFontTx/>
              <a:buNone/>
            </a:pPr>
            <a:r>
              <a:rPr lang="en-US" altLang="zh-CN" sz="3600">
                <a:solidFill>
                  <a:schemeClr val="tx1"/>
                </a:solidFill>
              </a:rPr>
              <a:t>2       +2, +1, 0, </a:t>
            </a:r>
            <a:r>
              <a:rPr lang="en-US" altLang="zh-CN" sz="36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3600">
                <a:solidFill>
                  <a:schemeClr val="tx1"/>
                </a:solidFill>
              </a:rPr>
              <a:t>1, </a:t>
            </a:r>
            <a:r>
              <a:rPr lang="en-US" altLang="zh-CN" sz="36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3600">
                <a:solidFill>
                  <a:schemeClr val="tx1"/>
                </a:solidFill>
              </a:rPr>
              <a:t>2          d </a:t>
            </a:r>
            <a:r>
              <a:rPr lang="zh-CN" altLang="en-US" sz="3600">
                <a:solidFill>
                  <a:schemeClr val="tx1"/>
                </a:solidFill>
              </a:rPr>
              <a:t>轨道     </a:t>
            </a:r>
            <a:r>
              <a:rPr lang="en-US" altLang="zh-CN" sz="3600">
                <a:solidFill>
                  <a:schemeClr val="tx1"/>
                </a:solidFill>
              </a:rPr>
              <a:t>5</a:t>
            </a:r>
            <a:r>
              <a:rPr lang="zh-CN" altLang="en-US" sz="3600">
                <a:solidFill>
                  <a:schemeClr val="tx1"/>
                </a:solidFill>
              </a:rPr>
              <a:t>种</a:t>
            </a:r>
          </a:p>
          <a:p>
            <a:pPr marL="0" indent="0">
              <a:buFontTx/>
              <a:buNone/>
            </a:pPr>
            <a:r>
              <a:rPr lang="en-US" altLang="zh-CN" sz="3600">
                <a:solidFill>
                  <a:schemeClr val="tx1"/>
                </a:solidFill>
              </a:rPr>
              <a:t>3  +3, +2, +1, 0, </a:t>
            </a:r>
            <a:r>
              <a:rPr lang="en-US" altLang="zh-CN" sz="36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3600">
                <a:solidFill>
                  <a:schemeClr val="tx1"/>
                </a:solidFill>
              </a:rPr>
              <a:t>1, </a:t>
            </a:r>
            <a:r>
              <a:rPr lang="en-US" altLang="zh-CN" sz="36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3600">
                <a:solidFill>
                  <a:schemeClr val="tx1"/>
                </a:solidFill>
              </a:rPr>
              <a:t>2, </a:t>
            </a:r>
            <a:r>
              <a:rPr lang="en-US" altLang="zh-CN" sz="36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3600">
                <a:solidFill>
                  <a:schemeClr val="tx1"/>
                </a:solidFill>
              </a:rPr>
              <a:t>3     f </a:t>
            </a:r>
            <a:r>
              <a:rPr lang="zh-CN" altLang="en-US" sz="3600">
                <a:solidFill>
                  <a:schemeClr val="tx1"/>
                </a:solidFill>
              </a:rPr>
              <a:t>轨道    </a:t>
            </a:r>
            <a:r>
              <a:rPr lang="en-US" altLang="zh-CN" sz="3600">
                <a:solidFill>
                  <a:schemeClr val="tx1"/>
                </a:solidFill>
              </a:rPr>
              <a:t>7</a:t>
            </a:r>
            <a:r>
              <a:rPr lang="zh-CN" altLang="en-US" sz="3600">
                <a:solidFill>
                  <a:schemeClr val="tx1"/>
                </a:solidFill>
              </a:rPr>
              <a:t>种   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324CBEAB-E801-4642-8724-9E053232F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88913"/>
            <a:ext cx="7010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en-US" altLang="zh-CN" sz="4000">
                <a:solidFill>
                  <a:srgbClr val="0000CC"/>
                </a:solidFill>
                <a:ea typeface="楷体_GB2312" pitchFamily="49" charset="-122"/>
              </a:rPr>
              <a:t>3.  </a:t>
            </a:r>
            <a:r>
              <a:rPr lang="zh-CN" altLang="en-US" sz="4000">
                <a:solidFill>
                  <a:srgbClr val="0000CC"/>
                </a:solidFill>
                <a:ea typeface="楷体_GB2312" pitchFamily="49" charset="-122"/>
              </a:rPr>
              <a:t>磁量子数 </a:t>
            </a:r>
            <a:r>
              <a:rPr lang="en-US" altLang="zh-CN" sz="4000" i="1">
                <a:solidFill>
                  <a:srgbClr val="0000CC"/>
                </a:solidFill>
                <a:ea typeface="楷体_GB2312" pitchFamily="49" charset="-122"/>
              </a:rPr>
              <a:t>m</a:t>
            </a:r>
            <a:endParaRPr lang="en-US" altLang="zh-CN" sz="2800" i="1">
              <a:solidFill>
                <a:srgbClr val="0000CC"/>
              </a:solidFill>
              <a:ea typeface="楷体_GB2312" pitchFamily="49" charset="-122"/>
            </a:endParaRPr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id="{D9C7703B-5D11-4607-AAB3-155E44F3A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923925"/>
            <a:ext cx="896461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>
                <a:ea typeface="楷体_GB2312" pitchFamily="49" charset="-122"/>
              </a:rPr>
              <a:t>磁量子数</a:t>
            </a:r>
            <a:r>
              <a:rPr lang="en-US" altLang="zh-CN" sz="3600" i="1">
                <a:ea typeface="楷体_GB2312" pitchFamily="49" charset="-122"/>
              </a:rPr>
              <a:t>m</a:t>
            </a:r>
            <a:r>
              <a:rPr lang="en-US" altLang="zh-CN" sz="3600" i="1" baseline="-30000">
                <a:ea typeface="楷体_GB2312" pitchFamily="49" charset="-122"/>
              </a:rPr>
              <a:t> </a:t>
            </a:r>
            <a:r>
              <a:rPr lang="zh-CN" altLang="en-US" sz="3600">
                <a:ea typeface="楷体_GB2312" pitchFamily="49" charset="-122"/>
              </a:rPr>
              <a:t>决定</a:t>
            </a:r>
            <a:r>
              <a:rPr lang="zh-CN" altLang="en-US" sz="3600">
                <a:solidFill>
                  <a:srgbClr val="0000CC"/>
                </a:solidFill>
                <a:ea typeface="楷体_GB2312" pitchFamily="49" charset="-122"/>
              </a:rPr>
              <a:t>原子轨道在核外空间的取向</a:t>
            </a:r>
            <a:r>
              <a:rPr lang="zh-CN" altLang="en-US" sz="3600">
                <a:ea typeface="楷体_GB2312" pitchFamily="49" charset="-122"/>
              </a:rPr>
              <a:t>。</a:t>
            </a:r>
          </a:p>
          <a:p>
            <a:pPr>
              <a:spcBef>
                <a:spcPct val="20000"/>
              </a:spcBef>
            </a:pPr>
            <a:r>
              <a:rPr lang="zh-CN" altLang="en-US" sz="3600">
                <a:ea typeface="楷体_GB2312" pitchFamily="49" charset="-122"/>
              </a:rPr>
              <a:t>取值 </a:t>
            </a:r>
            <a:r>
              <a:rPr lang="en-US" altLang="zh-CN" sz="3600">
                <a:ea typeface="楷体_GB2312" pitchFamily="49" charset="-122"/>
              </a:rPr>
              <a:t>: </a:t>
            </a:r>
            <a:r>
              <a:rPr lang="en-US" altLang="zh-CN" sz="3600" i="1">
                <a:ea typeface="楷体_GB2312" pitchFamily="49" charset="-122"/>
              </a:rPr>
              <a:t>m</a:t>
            </a:r>
            <a:r>
              <a:rPr lang="en-US" altLang="zh-CN" sz="3600" i="1" baseline="-30000">
                <a:ea typeface="楷体_GB2312" pitchFamily="49" charset="-122"/>
              </a:rPr>
              <a:t> </a:t>
            </a:r>
            <a:r>
              <a:rPr lang="en-US" altLang="zh-CN" sz="3600">
                <a:ea typeface="楷体_GB2312" pitchFamily="49" charset="-122"/>
              </a:rPr>
              <a:t>=0,±1,±2……±</a:t>
            </a:r>
            <a:r>
              <a:rPr lang="en-US" altLang="zh-CN" sz="3600" i="1">
                <a:ea typeface="楷体_GB2312" pitchFamily="49" charset="-122"/>
              </a:rPr>
              <a:t>l</a:t>
            </a:r>
            <a:r>
              <a:rPr lang="en-US" altLang="zh-CN" sz="3600">
                <a:ea typeface="楷体_GB2312" pitchFamily="49" charset="-122"/>
              </a:rPr>
              <a:t> </a:t>
            </a:r>
            <a:r>
              <a:rPr lang="zh-CN" altLang="en-US" sz="3600">
                <a:ea typeface="楷体_GB2312" pitchFamily="49" charset="-122"/>
              </a:rPr>
              <a:t>，共</a:t>
            </a:r>
            <a:r>
              <a:rPr lang="en-US" altLang="zh-CN" sz="3600">
                <a:ea typeface="楷体_GB2312" pitchFamily="49" charset="-122"/>
              </a:rPr>
              <a:t>(2</a:t>
            </a:r>
            <a:r>
              <a:rPr lang="en-US" altLang="zh-CN" sz="3600" i="1">
                <a:ea typeface="楷体_GB2312" pitchFamily="49" charset="-122"/>
              </a:rPr>
              <a:t>l</a:t>
            </a:r>
            <a:r>
              <a:rPr lang="en-US" altLang="zh-CN" sz="3600">
                <a:ea typeface="楷体_GB2312" pitchFamily="49" charset="-122"/>
              </a:rPr>
              <a:t>+1)</a:t>
            </a:r>
            <a:r>
              <a:rPr lang="zh-CN" altLang="en-US" sz="3600">
                <a:ea typeface="楷体_GB2312" pitchFamily="49" charset="-122"/>
              </a:rPr>
              <a:t>个值</a:t>
            </a:r>
          </a:p>
        </p:txBody>
      </p:sp>
      <p:sp>
        <p:nvSpPr>
          <p:cNvPr id="22535" name="Text Box 7">
            <a:extLst>
              <a:ext uri="{FF2B5EF4-FFF2-40B4-BE49-F238E27FC236}">
                <a16:creationId xmlns:a16="http://schemas.microsoft.com/office/drawing/2014/main" id="{5E721236-229F-48F5-95A1-44D8014BC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5822950"/>
            <a:ext cx="81375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4000" i="1">
                <a:solidFill>
                  <a:srgbClr val="CC0066"/>
                </a:solidFill>
                <a:ea typeface="楷体_GB2312" pitchFamily="49" charset="-122"/>
              </a:rPr>
              <a:t>m</a:t>
            </a:r>
            <a:r>
              <a:rPr lang="zh-CN" altLang="en-US" sz="4000">
                <a:solidFill>
                  <a:srgbClr val="CC0066"/>
                </a:solidFill>
                <a:ea typeface="楷体_GB2312" pitchFamily="49" charset="-122"/>
              </a:rPr>
              <a:t>取值个数</a:t>
            </a:r>
            <a:r>
              <a:rPr lang="en-US" altLang="zh-CN" sz="4000">
                <a:solidFill>
                  <a:srgbClr val="CC0066"/>
                </a:solidFill>
                <a:ea typeface="楷体_GB2312" pitchFamily="49" charset="-122"/>
              </a:rPr>
              <a:t>(2</a:t>
            </a:r>
            <a:r>
              <a:rPr lang="en-US" altLang="zh-CN" sz="4000" i="1">
                <a:solidFill>
                  <a:srgbClr val="CC0066"/>
                </a:solidFill>
                <a:ea typeface="楷体_GB2312" pitchFamily="49" charset="-122"/>
              </a:rPr>
              <a:t>l</a:t>
            </a:r>
            <a:r>
              <a:rPr lang="en-US" altLang="zh-CN" sz="4000">
                <a:solidFill>
                  <a:srgbClr val="CC0066"/>
                </a:solidFill>
                <a:ea typeface="楷体_GB2312" pitchFamily="49" charset="-122"/>
              </a:rPr>
              <a:t>+1) = </a:t>
            </a:r>
            <a:r>
              <a:rPr lang="zh-CN" altLang="en-US" sz="4000">
                <a:solidFill>
                  <a:srgbClr val="CC0066"/>
                </a:solidFill>
                <a:ea typeface="楷体_GB2312" pitchFamily="49" charset="-122"/>
              </a:rPr>
              <a:t>亚层原子轨道数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6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6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6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67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6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7650" grpId="0" build="p" autoUpdateAnimBg="0"/>
      <p:bldP spid="22532" grpId="0" autoUpdateAnimBg="0"/>
      <p:bldP spid="22533" grpId="0" autoUpdateAnimBg="0"/>
      <p:bldP spid="225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8">
            <a:extLst>
              <a:ext uri="{FF2B5EF4-FFF2-40B4-BE49-F238E27FC236}">
                <a16:creationId xmlns:a16="http://schemas.microsoft.com/office/drawing/2014/main" id="{E92F34A3-734F-483F-A844-0F255B028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836613"/>
            <a:ext cx="8208963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5600" indent="-355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buFontTx/>
              <a:buChar char="•"/>
            </a:pPr>
            <a:r>
              <a:rPr lang="zh-CN" altLang="en-US" sz="4000">
                <a:ea typeface="楷体_GB2312" pitchFamily="49" charset="-122"/>
              </a:rPr>
              <a:t>磁量子数</a:t>
            </a:r>
            <a:r>
              <a:rPr lang="en-US" altLang="zh-CN" sz="4000" i="1">
                <a:ea typeface="楷体_GB2312" pitchFamily="49" charset="-122"/>
              </a:rPr>
              <a:t>m</a:t>
            </a:r>
            <a:r>
              <a:rPr lang="zh-CN" altLang="en-US" sz="4000">
                <a:ea typeface="楷体_GB2312" pitchFamily="49" charset="-122"/>
              </a:rPr>
              <a:t>一般不影响原子轨道的能量。</a:t>
            </a:r>
          </a:p>
          <a:p>
            <a:pPr algn="just">
              <a:buFontTx/>
              <a:buChar char="•"/>
            </a:pPr>
            <a:r>
              <a:rPr lang="en-US" altLang="zh-CN" sz="4000" i="1">
                <a:ea typeface="楷体_GB2312" pitchFamily="49" charset="-122"/>
              </a:rPr>
              <a:t>n</a:t>
            </a:r>
            <a:r>
              <a:rPr lang="zh-CN" altLang="en-US" sz="4000">
                <a:ea typeface="楷体_GB2312" pitchFamily="49" charset="-122"/>
              </a:rPr>
              <a:t>、</a:t>
            </a:r>
            <a:r>
              <a:rPr lang="en-US" altLang="zh-CN" sz="4000" i="1">
                <a:ea typeface="楷体_GB2312" pitchFamily="49" charset="-122"/>
              </a:rPr>
              <a:t>l </a:t>
            </a:r>
            <a:r>
              <a:rPr lang="zh-CN" altLang="en-US" sz="4000">
                <a:ea typeface="楷体_GB2312" pitchFamily="49" charset="-122"/>
              </a:rPr>
              <a:t>相同</a:t>
            </a:r>
            <a:r>
              <a:rPr lang="en-US" altLang="zh-CN" sz="4000">
                <a:ea typeface="楷体_GB2312" pitchFamily="49" charset="-122"/>
              </a:rPr>
              <a:t>, </a:t>
            </a:r>
            <a:r>
              <a:rPr lang="en-US" altLang="zh-CN" sz="4000" i="1">
                <a:ea typeface="楷体_GB2312" pitchFamily="49" charset="-122"/>
              </a:rPr>
              <a:t>m</a:t>
            </a:r>
            <a:r>
              <a:rPr lang="en-US" altLang="zh-CN" sz="4000" i="1" baseline="-25000">
                <a:ea typeface="楷体_GB2312" pitchFamily="49" charset="-122"/>
              </a:rPr>
              <a:t> </a:t>
            </a:r>
            <a:r>
              <a:rPr lang="zh-CN" altLang="en-US" sz="4000">
                <a:ea typeface="楷体_GB2312" pitchFamily="49" charset="-122"/>
              </a:rPr>
              <a:t>不同的能量相等的原子轨道称</a:t>
            </a:r>
            <a:r>
              <a:rPr lang="zh-CN" altLang="en-US" sz="4000">
                <a:solidFill>
                  <a:srgbClr val="3333FF"/>
                </a:solidFill>
                <a:ea typeface="楷体_GB2312" pitchFamily="49" charset="-122"/>
              </a:rPr>
              <a:t>简并轨道</a:t>
            </a:r>
            <a:r>
              <a:rPr lang="zh-CN" altLang="en-US" sz="4000">
                <a:ea typeface="楷体_GB2312" pitchFamily="49" charset="-122"/>
              </a:rPr>
              <a:t>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698" name="Picture 2">
            <a:extLst>
              <a:ext uri="{FF2B5EF4-FFF2-40B4-BE49-F238E27FC236}">
                <a16:creationId xmlns:a16="http://schemas.microsoft.com/office/drawing/2014/main" id="{B5D859DB-2AB6-43EF-8B1E-5BC61E068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8913"/>
            <a:ext cx="3313112" cy="626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9699" name="Rectangle 2">
            <a:extLst>
              <a:ext uri="{FF2B5EF4-FFF2-40B4-BE49-F238E27FC236}">
                <a16:creationId xmlns:a16="http://schemas.microsoft.com/office/drawing/2014/main" id="{7012F481-4575-49FE-91E0-538433CDD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38" y="333375"/>
            <a:ext cx="2663825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algn="ctr"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l"/>
            <a:r>
              <a:rPr lang="en-US" altLang="zh-CN" sz="4000" i="1">
                <a:solidFill>
                  <a:schemeClr val="tx1"/>
                </a:solidFill>
              </a:rPr>
              <a:t>n</a:t>
            </a:r>
            <a:r>
              <a:rPr lang="en-US" altLang="zh-CN" sz="4000">
                <a:solidFill>
                  <a:schemeClr val="tx1"/>
                </a:solidFill>
              </a:rPr>
              <a:t>s</a:t>
            </a:r>
            <a:r>
              <a:rPr lang="zh-CN" altLang="en-US" sz="4000">
                <a:solidFill>
                  <a:schemeClr val="tx1"/>
                </a:solidFill>
              </a:rPr>
              <a:t>轨道：</a:t>
            </a:r>
          </a:p>
        </p:txBody>
      </p:sp>
      <p:sp>
        <p:nvSpPr>
          <p:cNvPr id="669700" name="Rectangle 3">
            <a:extLst>
              <a:ext uri="{FF2B5EF4-FFF2-40B4-BE49-F238E27FC236}">
                <a16:creationId xmlns:a16="http://schemas.microsoft.com/office/drawing/2014/main" id="{C38E1A88-56D7-4F0A-AC6D-313C6441E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1125538"/>
            <a:ext cx="5759450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0363" indent="-360363">
              <a:spcBef>
                <a:spcPct val="20000"/>
              </a:spcBef>
              <a:buChar char="•"/>
              <a:defRPr kumimoji="1" sz="32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0"/>
              </a:spcBef>
            </a:pPr>
            <a:r>
              <a:rPr lang="en-US" altLang="zh-CN" sz="3600" i="1">
                <a:solidFill>
                  <a:schemeClr val="tx1"/>
                </a:solidFill>
              </a:rPr>
              <a:t>n</a:t>
            </a:r>
            <a:r>
              <a:rPr lang="en-US" altLang="zh-CN" sz="3600">
                <a:solidFill>
                  <a:schemeClr val="tx1"/>
                </a:solidFill>
              </a:rPr>
              <a:t> = </a:t>
            </a:r>
            <a:r>
              <a:rPr lang="en-US" altLang="zh-CN" sz="3600" i="1">
                <a:solidFill>
                  <a:schemeClr val="tx1"/>
                </a:solidFill>
              </a:rPr>
              <a:t>n</a:t>
            </a:r>
            <a:r>
              <a:rPr lang="en-US" altLang="zh-CN" sz="3600">
                <a:solidFill>
                  <a:schemeClr val="tx1"/>
                </a:solidFill>
              </a:rPr>
              <a:t>, </a:t>
            </a:r>
            <a:r>
              <a:rPr lang="en-US" altLang="zh-CN" sz="3600" i="1">
                <a:solidFill>
                  <a:schemeClr val="tx1"/>
                </a:solidFill>
              </a:rPr>
              <a:t>l</a:t>
            </a:r>
            <a:r>
              <a:rPr lang="en-US" altLang="zh-CN" sz="3600">
                <a:solidFill>
                  <a:schemeClr val="tx1"/>
                </a:solidFill>
              </a:rPr>
              <a:t> = 0, </a:t>
            </a:r>
            <a:r>
              <a:rPr lang="en-US" altLang="zh-CN" sz="3600" i="1">
                <a:solidFill>
                  <a:schemeClr val="tx1"/>
                </a:solidFill>
              </a:rPr>
              <a:t>m</a:t>
            </a:r>
            <a:r>
              <a:rPr lang="en-US" altLang="zh-CN" sz="3600">
                <a:solidFill>
                  <a:schemeClr val="tx1"/>
                </a:solidFill>
              </a:rPr>
              <a:t> = 0, </a:t>
            </a:r>
            <a:r>
              <a:rPr lang="zh-CN" altLang="en-US" sz="3600">
                <a:solidFill>
                  <a:schemeClr val="tx1"/>
                </a:solidFill>
              </a:rPr>
              <a:t>波函数为</a:t>
            </a:r>
            <a:r>
              <a:rPr lang="el-GR" altLang="zh-CN" sz="3600" i="1">
                <a:solidFill>
                  <a:srgbClr val="3333FF"/>
                </a:solidFill>
              </a:rPr>
              <a:t>ψ</a:t>
            </a:r>
            <a:r>
              <a:rPr lang="en-US" altLang="zh-CN" sz="3600" i="1" baseline="-30000">
                <a:solidFill>
                  <a:srgbClr val="3333FF"/>
                </a:solidFill>
              </a:rPr>
              <a:t>n</a:t>
            </a:r>
            <a:r>
              <a:rPr lang="en-US" altLang="zh-CN" sz="3600" baseline="-30000">
                <a:solidFill>
                  <a:srgbClr val="3333FF"/>
                </a:solidFill>
              </a:rPr>
              <a:t>,0,0</a:t>
            </a:r>
            <a:r>
              <a:rPr lang="en-US" altLang="zh-CN" sz="3600">
                <a:solidFill>
                  <a:schemeClr val="tx1"/>
                </a:solidFill>
              </a:rPr>
              <a:t> </a:t>
            </a:r>
            <a:r>
              <a:rPr lang="zh-CN" altLang="en-US" sz="3600">
                <a:solidFill>
                  <a:schemeClr val="tx1"/>
                </a:solidFill>
              </a:rPr>
              <a:t>，原子轨道符号为</a:t>
            </a:r>
            <a:r>
              <a:rPr lang="en-US" altLang="zh-CN" sz="3600" i="1">
                <a:solidFill>
                  <a:schemeClr val="tx1"/>
                </a:solidFill>
              </a:rPr>
              <a:t>n</a:t>
            </a:r>
            <a:r>
              <a:rPr lang="en-US" altLang="zh-CN" sz="3600">
                <a:solidFill>
                  <a:schemeClr val="tx1"/>
                </a:solidFill>
              </a:rPr>
              <a:t>s, </a:t>
            </a:r>
            <a:r>
              <a:rPr lang="zh-CN" altLang="en-US" sz="3600">
                <a:solidFill>
                  <a:schemeClr val="tx1"/>
                </a:solidFill>
              </a:rPr>
              <a:t>如 </a:t>
            </a:r>
            <a:r>
              <a:rPr lang="en-US" altLang="zh-CN" sz="3600">
                <a:solidFill>
                  <a:schemeClr val="tx1"/>
                </a:solidFill>
              </a:rPr>
              <a:t>1s, 2s, 3s,</a:t>
            </a:r>
            <a:r>
              <a:rPr lang="en-US" altLang="zh-CN" sz="3600">
                <a:solidFill>
                  <a:schemeClr val="tx1"/>
                </a:solidFill>
                <a:sym typeface="Symbol" panose="05050102010706020507" pitchFamily="18" charset="2"/>
              </a:rPr>
              <a:t></a:t>
            </a:r>
            <a:r>
              <a:rPr lang="zh-CN" altLang="en-US" sz="3600">
                <a:solidFill>
                  <a:schemeClr val="tx1"/>
                </a:solidFill>
                <a:sym typeface="Symbol" panose="05050102010706020507" pitchFamily="18" charset="2"/>
              </a:rPr>
              <a:t>等。</a:t>
            </a:r>
          </a:p>
          <a:p>
            <a:pPr algn="just">
              <a:lnSpc>
                <a:spcPct val="110000"/>
              </a:lnSpc>
              <a:spcBef>
                <a:spcPct val="0"/>
              </a:spcBef>
            </a:pPr>
            <a:r>
              <a:rPr lang="en-US" altLang="zh-CN" sz="360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ns</a:t>
            </a:r>
            <a:r>
              <a:rPr lang="zh-CN" altLang="en-US" sz="360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轨道在核外空间中只有一种取向，即以核为球心的球形分布。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69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697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969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Rectangle 2">
            <a:extLst>
              <a:ext uri="{FF2B5EF4-FFF2-40B4-BE49-F238E27FC236}">
                <a16:creationId xmlns:a16="http://schemas.microsoft.com/office/drawing/2014/main" id="{A3BF9026-6912-481C-8C8D-7BFBB3F85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549275"/>
            <a:ext cx="8351838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4000">
                <a:ea typeface="楷体_GB2312" pitchFamily="49" charset="-122"/>
              </a:rPr>
              <a:t>p</a:t>
            </a:r>
            <a:r>
              <a:rPr lang="zh-CN" altLang="en-US" sz="4000">
                <a:ea typeface="楷体_GB2312" pitchFamily="49" charset="-122"/>
              </a:rPr>
              <a:t>轨道：</a:t>
            </a:r>
            <a:r>
              <a:rPr lang="en-US" altLang="zh-CN" sz="4000" i="1">
                <a:ea typeface="楷体_GB2312" pitchFamily="49" charset="-122"/>
              </a:rPr>
              <a:t>l</a:t>
            </a:r>
            <a:r>
              <a:rPr lang="en-US" altLang="zh-CN" sz="4000">
                <a:ea typeface="楷体_GB2312" pitchFamily="49" charset="-122"/>
              </a:rPr>
              <a:t> = 1,</a:t>
            </a:r>
            <a:r>
              <a:rPr lang="en-US" altLang="zh-CN" sz="4000">
                <a:solidFill>
                  <a:schemeClr val="accent2"/>
                </a:solidFill>
                <a:ea typeface="楷体_GB2312" pitchFamily="49" charset="-122"/>
              </a:rPr>
              <a:t> </a:t>
            </a:r>
            <a:r>
              <a:rPr lang="en-US" altLang="zh-CN" sz="4000" i="1">
                <a:solidFill>
                  <a:srgbClr val="CC0066"/>
                </a:solidFill>
                <a:ea typeface="楷体_GB2312" pitchFamily="49" charset="-122"/>
              </a:rPr>
              <a:t>m  </a:t>
            </a:r>
            <a:r>
              <a:rPr lang="en-US" altLang="zh-CN" sz="4000">
                <a:solidFill>
                  <a:srgbClr val="CC0066"/>
                </a:solidFill>
                <a:ea typeface="楷体_GB2312" pitchFamily="49" charset="-122"/>
              </a:rPr>
              <a:t>= 0</a:t>
            </a:r>
            <a:r>
              <a:rPr lang="zh-CN" altLang="en-US" sz="4000">
                <a:solidFill>
                  <a:srgbClr val="CC0066"/>
                </a:solidFill>
                <a:ea typeface="楷体_GB2312" pitchFamily="49" charset="-122"/>
              </a:rPr>
              <a:t>、</a:t>
            </a:r>
            <a:r>
              <a:rPr lang="en-US" altLang="zh-CN" sz="4000">
                <a:solidFill>
                  <a:srgbClr val="CC0066"/>
                </a:solidFill>
                <a:ea typeface="楷体_GB2312" pitchFamily="49" charset="-122"/>
              </a:rPr>
              <a:t>+1</a:t>
            </a:r>
            <a:r>
              <a:rPr lang="zh-CN" altLang="en-US" sz="4000">
                <a:solidFill>
                  <a:srgbClr val="CC0066"/>
                </a:solidFill>
                <a:ea typeface="楷体_GB2312" pitchFamily="49" charset="-122"/>
              </a:rPr>
              <a:t>、</a:t>
            </a:r>
            <a:r>
              <a:rPr lang="zh-CN" altLang="en-US" sz="4000">
                <a:solidFill>
                  <a:srgbClr val="CC0066"/>
                </a:solidFill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4000">
                <a:solidFill>
                  <a:srgbClr val="CC0066"/>
                </a:solidFill>
                <a:ea typeface="楷体_GB2312" pitchFamily="49" charset="-122"/>
              </a:rPr>
              <a:t>1, </a:t>
            </a:r>
            <a:r>
              <a:rPr lang="zh-CN" altLang="en-US" sz="4000">
                <a:ea typeface="楷体_GB2312" pitchFamily="49" charset="-122"/>
              </a:rPr>
              <a:t>故</a:t>
            </a:r>
            <a:r>
              <a:rPr lang="en-US" altLang="zh-CN" sz="4000">
                <a:ea typeface="楷体_GB2312" pitchFamily="49" charset="-122"/>
              </a:rPr>
              <a:t>p</a:t>
            </a:r>
            <a:r>
              <a:rPr lang="zh-CN" altLang="en-US" sz="4000">
                <a:ea typeface="楷体_GB2312" pitchFamily="49" charset="-122"/>
              </a:rPr>
              <a:t>轨道在核外空间有三种不同的取向。</a:t>
            </a:r>
          </a:p>
        </p:txBody>
      </p:sp>
      <p:grpSp>
        <p:nvGrpSpPr>
          <p:cNvPr id="670723" name="Group 3">
            <a:extLst>
              <a:ext uri="{FF2B5EF4-FFF2-40B4-BE49-F238E27FC236}">
                <a16:creationId xmlns:a16="http://schemas.microsoft.com/office/drawing/2014/main" id="{0B166887-4A80-4488-9F30-22C61C2465ED}"/>
              </a:ext>
            </a:extLst>
          </p:cNvPr>
          <p:cNvGrpSpPr>
            <a:grpSpLocks/>
          </p:cNvGrpSpPr>
          <p:nvPr/>
        </p:nvGrpSpPr>
        <p:grpSpPr bwMode="auto">
          <a:xfrm>
            <a:off x="1331913" y="2276475"/>
            <a:ext cx="5761037" cy="2989263"/>
            <a:chOff x="1973" y="164"/>
            <a:chExt cx="3629" cy="1883"/>
          </a:xfrm>
        </p:grpSpPr>
        <p:pic>
          <p:nvPicPr>
            <p:cNvPr id="670724" name="Picture 4">
              <a:extLst>
                <a:ext uri="{FF2B5EF4-FFF2-40B4-BE49-F238E27FC236}">
                  <a16:creationId xmlns:a16="http://schemas.microsoft.com/office/drawing/2014/main" id="{2B6BA07E-3DC6-484A-AFD1-D1B87E348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3" y="164"/>
              <a:ext cx="3606" cy="1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70725" name="Text Box 5">
              <a:extLst>
                <a:ext uri="{FF2B5EF4-FFF2-40B4-BE49-F238E27FC236}">
                  <a16:creationId xmlns:a16="http://schemas.microsoft.com/office/drawing/2014/main" id="{FD392507-C080-48AA-8AC9-1774101E42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0" y="1797"/>
              <a:ext cx="331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</a:rPr>
                <a:t>Contour representations of the three </a:t>
              </a:r>
              <a:r>
                <a:rPr lang="en-US" altLang="zh-CN" sz="2000" i="1">
                  <a:solidFill>
                    <a:schemeClr val="tx1"/>
                  </a:solidFill>
                </a:rPr>
                <a:t>p</a:t>
              </a:r>
              <a:r>
                <a:rPr lang="en-US" altLang="zh-CN" sz="2000">
                  <a:solidFill>
                    <a:schemeClr val="tx1"/>
                  </a:solidFill>
                </a:rPr>
                <a:t> orbitals.</a:t>
              </a:r>
            </a:p>
          </p:txBody>
        </p:sp>
      </p:grpSp>
    </p:spTree>
  </p:cSld>
  <p:clrMapOvr>
    <a:masterClrMapping/>
  </p:clrMapOvr>
  <p:transition spd="med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746" name="Picture 2">
            <a:extLst>
              <a:ext uri="{FF2B5EF4-FFF2-40B4-BE49-F238E27FC236}">
                <a16:creationId xmlns:a16="http://schemas.microsoft.com/office/drawing/2014/main" id="{91ACA340-4725-4AB7-96A5-F49619B56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"/>
          <a:stretch>
            <a:fillRect/>
          </a:stretch>
        </p:blipFill>
        <p:spPr bwMode="auto">
          <a:xfrm>
            <a:off x="395288" y="836613"/>
            <a:ext cx="7970837" cy="589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1747" name="Text Box 13">
            <a:extLst>
              <a:ext uri="{FF2B5EF4-FFF2-40B4-BE49-F238E27FC236}">
                <a16:creationId xmlns:a16="http://schemas.microsoft.com/office/drawing/2014/main" id="{9B7EA047-1094-4BDE-9426-025A49B7B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3629025"/>
            <a:ext cx="1512888" cy="31130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endParaRPr lang="en-US" altLang="zh-CN" sz="3600">
              <a:solidFill>
                <a:srgbClr val="3333FF"/>
              </a:solidFill>
              <a:ea typeface="楷体_GB2312" pitchFamily="49" charset="-122"/>
            </a:endParaRPr>
          </a:p>
          <a:p>
            <a:pPr algn="ctr">
              <a:spcBef>
                <a:spcPct val="50000"/>
              </a:spcBef>
            </a:pPr>
            <a:endParaRPr lang="en-US" altLang="zh-CN" sz="3600">
              <a:solidFill>
                <a:srgbClr val="3333FF"/>
              </a:solidFill>
              <a:ea typeface="楷体_GB2312" pitchFamily="49" charset="-122"/>
            </a:endParaRPr>
          </a:p>
          <a:p>
            <a:pPr algn="ctr">
              <a:spcBef>
                <a:spcPct val="50000"/>
              </a:spcBef>
            </a:pPr>
            <a:endParaRPr lang="en-US" altLang="zh-CN" sz="3600">
              <a:solidFill>
                <a:srgbClr val="3333FF"/>
              </a:solidFill>
              <a:ea typeface="楷体_GB2312" pitchFamily="49" charset="-122"/>
            </a:endParaRPr>
          </a:p>
          <a:p>
            <a:pPr algn="ctr">
              <a:spcBef>
                <a:spcPct val="50000"/>
              </a:spcBef>
            </a:pPr>
            <a:endParaRPr lang="en-US" altLang="zh-CN" sz="3600">
              <a:solidFill>
                <a:srgbClr val="3333FF"/>
              </a:solidFill>
              <a:ea typeface="楷体_GB2312" pitchFamily="49" charset="-122"/>
            </a:endParaRPr>
          </a:p>
        </p:txBody>
      </p:sp>
      <p:sp>
        <p:nvSpPr>
          <p:cNvPr id="671748" name="Rectangle 4">
            <a:extLst>
              <a:ext uri="{FF2B5EF4-FFF2-40B4-BE49-F238E27FC236}">
                <a16:creationId xmlns:a16="http://schemas.microsoft.com/office/drawing/2014/main" id="{27DABA6A-6078-41BA-97C8-32D891B63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88913"/>
            <a:ext cx="8424863" cy="1190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3600">
                <a:ea typeface="楷体_GB2312" pitchFamily="49" charset="-122"/>
              </a:rPr>
              <a:t>d</a:t>
            </a:r>
            <a:r>
              <a:rPr lang="zh-CN" altLang="en-US" sz="3600">
                <a:ea typeface="楷体_GB2312" pitchFamily="49" charset="-122"/>
              </a:rPr>
              <a:t>轨道：</a:t>
            </a:r>
            <a:r>
              <a:rPr lang="en-US" altLang="zh-CN" sz="3600" i="1">
                <a:ea typeface="楷体_GB2312" pitchFamily="49" charset="-122"/>
              </a:rPr>
              <a:t>l </a:t>
            </a:r>
            <a:r>
              <a:rPr lang="en-US" altLang="zh-CN" sz="3600">
                <a:ea typeface="楷体_GB2312" pitchFamily="49" charset="-122"/>
              </a:rPr>
              <a:t>= 2 , </a:t>
            </a:r>
            <a:r>
              <a:rPr lang="en-US" altLang="zh-CN" sz="3600" i="1">
                <a:solidFill>
                  <a:srgbClr val="CC0066"/>
                </a:solidFill>
                <a:ea typeface="楷体_GB2312" pitchFamily="49" charset="-122"/>
              </a:rPr>
              <a:t>m </a:t>
            </a:r>
            <a:r>
              <a:rPr lang="en-US" altLang="zh-CN" sz="3600">
                <a:solidFill>
                  <a:srgbClr val="CC0066"/>
                </a:solidFill>
                <a:ea typeface="楷体_GB2312" pitchFamily="49" charset="-122"/>
              </a:rPr>
              <a:t>= 0,±1,±2</a:t>
            </a:r>
            <a:r>
              <a:rPr lang="zh-CN" altLang="en-US" sz="3600">
                <a:ea typeface="楷体_GB2312" pitchFamily="49" charset="-122"/>
              </a:rPr>
              <a:t>，有五个不同的空间取向。</a:t>
            </a:r>
          </a:p>
        </p:txBody>
      </p:sp>
    </p:spTree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 Box 4">
            <a:extLst>
              <a:ext uri="{FF2B5EF4-FFF2-40B4-BE49-F238E27FC236}">
                <a16:creationId xmlns:a16="http://schemas.microsoft.com/office/drawing/2014/main" id="{7908A3CD-CD98-434B-9B3C-EC0857B9E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5888"/>
            <a:ext cx="7315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en-US" altLang="zh-CN" sz="4000">
                <a:ea typeface="楷体_GB2312" pitchFamily="49" charset="-122"/>
              </a:rPr>
              <a:t>4.* </a:t>
            </a:r>
            <a:r>
              <a:rPr lang="zh-CN" altLang="en-US" sz="4000">
                <a:solidFill>
                  <a:srgbClr val="0000CC"/>
                </a:solidFill>
                <a:ea typeface="楷体_GB2312" pitchFamily="49" charset="-122"/>
              </a:rPr>
              <a:t>自旋量子数</a:t>
            </a:r>
            <a:r>
              <a:rPr lang="en-US" altLang="zh-CN" sz="4000" i="1">
                <a:solidFill>
                  <a:srgbClr val="0000CC"/>
                </a:solidFill>
                <a:ea typeface="楷体_GB2312" pitchFamily="49" charset="-122"/>
              </a:rPr>
              <a:t>m</a:t>
            </a:r>
            <a:r>
              <a:rPr lang="en-US" altLang="zh-CN" sz="4000" baseline="-30000">
                <a:solidFill>
                  <a:srgbClr val="0000CC"/>
                </a:solidFill>
                <a:ea typeface="楷体_GB2312" pitchFamily="49" charset="-122"/>
              </a:rPr>
              <a:t>s</a:t>
            </a:r>
            <a:endParaRPr lang="en-US" altLang="zh-CN" sz="2000">
              <a:solidFill>
                <a:srgbClr val="0000CC"/>
              </a:solidFill>
              <a:ea typeface="楷体_GB2312" pitchFamily="49" charset="-122"/>
            </a:endParaRPr>
          </a:p>
        </p:txBody>
      </p:sp>
      <p:sp>
        <p:nvSpPr>
          <p:cNvPr id="700420" name="Text Box 23">
            <a:extLst>
              <a:ext uri="{FF2B5EF4-FFF2-40B4-BE49-F238E27FC236}">
                <a16:creationId xmlns:a16="http://schemas.microsoft.com/office/drawing/2014/main" id="{7116759A-F366-4E38-A6AC-B901F4C41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836613"/>
            <a:ext cx="8567738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0363" indent="-3603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20000"/>
              </a:spcBef>
              <a:buFontTx/>
              <a:buChar char="•"/>
            </a:pPr>
            <a:r>
              <a:rPr lang="en-US" altLang="zh-CN" sz="4000">
                <a:solidFill>
                  <a:srgbClr val="008000"/>
                </a:solidFill>
                <a:ea typeface="楷体_GB2312" pitchFamily="49" charset="-122"/>
              </a:rPr>
              <a:t>“</a:t>
            </a:r>
            <a:r>
              <a:rPr lang="zh-CN" altLang="en-US" sz="4000">
                <a:solidFill>
                  <a:srgbClr val="008000"/>
                </a:solidFill>
                <a:ea typeface="楷体_GB2312" pitchFamily="49" charset="-122"/>
              </a:rPr>
              <a:t>电子自旋”</a:t>
            </a:r>
            <a:r>
              <a:rPr lang="zh-CN" altLang="en-US" sz="4000">
                <a:ea typeface="楷体_GB2312" pitchFamily="49" charset="-122"/>
              </a:rPr>
              <a:t>并非像地球绕轴自旋一样，</a:t>
            </a:r>
            <a:r>
              <a:rPr lang="zh-CN" altLang="en-US" sz="4000">
                <a:solidFill>
                  <a:srgbClr val="0000FF"/>
                </a:solidFill>
                <a:ea typeface="楷体_GB2312" pitchFamily="49" charset="-122"/>
              </a:rPr>
              <a:t>只是表示电子的两种不同状态</a:t>
            </a:r>
            <a:r>
              <a:rPr lang="zh-CN" altLang="en-US" sz="4000">
                <a:ea typeface="楷体_GB2312" pitchFamily="49" charset="-122"/>
              </a:rPr>
              <a:t>，这两种状态有不同的“自旋”角动量。</a:t>
            </a:r>
          </a:p>
        </p:txBody>
      </p:sp>
      <p:sp>
        <p:nvSpPr>
          <p:cNvPr id="700421" name="Text Box 24">
            <a:extLst>
              <a:ext uri="{FF2B5EF4-FFF2-40B4-BE49-F238E27FC236}">
                <a16:creationId xmlns:a16="http://schemas.microsoft.com/office/drawing/2014/main" id="{9EE935C1-6647-4F2F-A11C-54342A4BF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573463"/>
            <a:ext cx="8424863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0363" indent="-3603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20000"/>
              </a:spcBef>
              <a:buFontTx/>
              <a:buChar char="•"/>
            </a:pPr>
            <a:r>
              <a:rPr lang="en-US" altLang="zh-CN" sz="4000" i="1">
                <a:ea typeface="楷体_GB2312" pitchFamily="49" charset="-122"/>
              </a:rPr>
              <a:t>m</a:t>
            </a:r>
            <a:r>
              <a:rPr lang="en-US" altLang="zh-CN" sz="4000" baseline="-25000">
                <a:ea typeface="楷体_GB2312" pitchFamily="49" charset="-122"/>
              </a:rPr>
              <a:t>s</a:t>
            </a:r>
            <a:r>
              <a:rPr lang="zh-CN" altLang="en-US" sz="4000">
                <a:ea typeface="楷体_GB2312" pitchFamily="49" charset="-122"/>
              </a:rPr>
              <a:t>取值只有两种：</a:t>
            </a:r>
            <a:r>
              <a:rPr lang="en-US" altLang="zh-CN" sz="4000">
                <a:solidFill>
                  <a:srgbClr val="3333FF"/>
                </a:solidFill>
                <a:ea typeface="楷体_GB2312" pitchFamily="49" charset="-122"/>
              </a:rPr>
              <a:t>+1/2 </a:t>
            </a:r>
            <a:r>
              <a:rPr lang="zh-CN" altLang="en-US" sz="4000">
                <a:solidFill>
                  <a:srgbClr val="3333FF"/>
                </a:solidFill>
                <a:ea typeface="楷体_GB2312" pitchFamily="49" charset="-122"/>
              </a:rPr>
              <a:t>和 </a:t>
            </a:r>
            <a:r>
              <a:rPr lang="zh-CN" altLang="en-US" sz="4000">
                <a:solidFill>
                  <a:srgbClr val="3333FF"/>
                </a:solidFill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sz="4000">
                <a:solidFill>
                  <a:srgbClr val="3333FF"/>
                </a:solidFill>
                <a:ea typeface="楷体_GB2312" pitchFamily="49" charset="-122"/>
                <a:sym typeface="Symbol" panose="05050102010706020507" pitchFamily="18" charset="2"/>
              </a:rPr>
              <a:t>1/2</a:t>
            </a:r>
            <a:r>
              <a:rPr lang="zh-CN" altLang="en-US" sz="4000">
                <a:ea typeface="楷体_GB2312" pitchFamily="49" charset="-122"/>
              </a:rPr>
              <a:t>。即电子自旋方式只有两种：</a:t>
            </a:r>
            <a:r>
              <a:rPr lang="zh-CN" altLang="en-US" sz="4000">
                <a:solidFill>
                  <a:srgbClr val="3333FF"/>
                </a:solidFill>
                <a:ea typeface="楷体_GB2312" pitchFamily="49" charset="-122"/>
                <a:sym typeface="Symbol" panose="05050102010706020507" pitchFamily="18" charset="2"/>
              </a:rPr>
              <a:t> </a:t>
            </a:r>
            <a:r>
              <a:rPr lang="zh-CN" altLang="en-US" sz="4000">
                <a:solidFill>
                  <a:srgbClr val="3333FF"/>
                </a:solidFill>
                <a:ea typeface="楷体_GB2312" pitchFamily="49" charset="-122"/>
              </a:rPr>
              <a:t>和 </a:t>
            </a:r>
            <a:r>
              <a:rPr lang="zh-CN" altLang="en-US" sz="4000">
                <a:solidFill>
                  <a:srgbClr val="3333FF"/>
                </a:solidFill>
                <a:ea typeface="楷体_GB2312" pitchFamily="49" charset="-122"/>
                <a:sym typeface="Symbol" panose="05050102010706020507" pitchFamily="18" charset="2"/>
              </a:rPr>
              <a:t></a:t>
            </a:r>
            <a:r>
              <a:rPr lang="zh-CN" altLang="en-US" sz="4000">
                <a:ea typeface="楷体_GB2312" pitchFamily="49" charset="-122"/>
              </a:rPr>
              <a:t> 。</a:t>
            </a:r>
          </a:p>
        </p:txBody>
      </p:sp>
      <p:sp>
        <p:nvSpPr>
          <p:cNvPr id="700422" name="Rectangle 25">
            <a:extLst>
              <a:ext uri="{FF2B5EF4-FFF2-40B4-BE49-F238E27FC236}">
                <a16:creationId xmlns:a16="http://schemas.microsoft.com/office/drawing/2014/main" id="{4317DA3A-52B0-4608-95BD-1CCB67C3A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5013325"/>
            <a:ext cx="8137525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20000"/>
              </a:spcBef>
            </a:pPr>
            <a:r>
              <a:rPr lang="zh-CN" altLang="en-US" sz="3600">
                <a:solidFill>
                  <a:srgbClr val="FF0000"/>
                </a:solidFill>
                <a:ea typeface="楷体_GB2312" pitchFamily="49" charset="-122"/>
              </a:rPr>
              <a:t>注意：</a:t>
            </a:r>
            <a:r>
              <a:rPr lang="en-US" altLang="zh-CN" sz="3600" i="1">
                <a:solidFill>
                  <a:srgbClr val="FF0000"/>
                </a:solidFill>
                <a:ea typeface="楷体_GB2312" pitchFamily="49" charset="-122"/>
              </a:rPr>
              <a:t>m</a:t>
            </a:r>
            <a:r>
              <a:rPr lang="en-US" altLang="zh-CN" sz="3600" baseline="-25000">
                <a:solidFill>
                  <a:srgbClr val="FF0000"/>
                </a:solidFill>
                <a:ea typeface="楷体_GB2312" pitchFamily="49" charset="-122"/>
              </a:rPr>
              <a:t>s</a:t>
            </a:r>
            <a:r>
              <a:rPr lang="zh-CN" altLang="en-US" sz="3600">
                <a:solidFill>
                  <a:srgbClr val="FF0000"/>
                </a:solidFill>
                <a:ea typeface="楷体_GB2312" pitchFamily="49" charset="-122"/>
              </a:rPr>
              <a:t>不是由求解薛定谔方程得到的量子数。     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0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0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0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420" grpId="0" autoUpdateAnimBg="0"/>
      <p:bldP spid="700421" grpId="0"/>
      <p:bldP spid="7004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906" name="Rectangle 3">
            <a:extLst>
              <a:ext uri="{FF2B5EF4-FFF2-40B4-BE49-F238E27FC236}">
                <a16:creationId xmlns:a16="http://schemas.microsoft.com/office/drawing/2014/main" id="{6A8DEFC7-BB96-42DC-9435-71E7E04958F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333375"/>
            <a:ext cx="8569325" cy="3959225"/>
          </a:xfrm>
        </p:spPr>
        <p:txBody>
          <a:bodyPr/>
          <a:lstStyle/>
          <a:p>
            <a:pPr algn="just">
              <a:lnSpc>
                <a:spcPct val="115000"/>
              </a:lnSpc>
              <a:spcBef>
                <a:spcPct val="10000"/>
              </a:spcBef>
            </a:pPr>
            <a:r>
              <a:rPr lang="en-US" altLang="zh-CN" sz="4000" i="1">
                <a:solidFill>
                  <a:srgbClr val="0000CC"/>
                </a:solidFill>
              </a:rPr>
              <a:t>n</a:t>
            </a:r>
            <a:r>
              <a:rPr lang="en-US" altLang="zh-CN" sz="4000">
                <a:solidFill>
                  <a:srgbClr val="0000CC"/>
                </a:solidFill>
              </a:rPr>
              <a:t>, </a:t>
            </a:r>
            <a:r>
              <a:rPr lang="en-US" altLang="zh-CN" sz="4000" i="1">
                <a:solidFill>
                  <a:srgbClr val="0000CC"/>
                </a:solidFill>
              </a:rPr>
              <a:t>l</a:t>
            </a:r>
            <a:r>
              <a:rPr lang="en-US" altLang="zh-CN" sz="4000">
                <a:solidFill>
                  <a:srgbClr val="0000CC"/>
                </a:solidFill>
              </a:rPr>
              <a:t>, </a:t>
            </a:r>
            <a:r>
              <a:rPr lang="en-US" altLang="zh-CN" sz="4000" i="1">
                <a:solidFill>
                  <a:srgbClr val="0000CC"/>
                </a:solidFill>
              </a:rPr>
              <a:t>m</a:t>
            </a:r>
            <a:r>
              <a:rPr lang="zh-CN" altLang="en-US" sz="4000">
                <a:solidFill>
                  <a:schemeClr val="tx1"/>
                </a:solidFill>
              </a:rPr>
              <a:t>一组合理组合的三个量子数可以决定一个</a:t>
            </a:r>
            <a:r>
              <a:rPr lang="zh-CN" altLang="en-US" sz="4000">
                <a:solidFill>
                  <a:srgbClr val="0000CC"/>
                </a:solidFill>
              </a:rPr>
              <a:t>原子轨道</a:t>
            </a:r>
            <a:r>
              <a:rPr lang="zh-CN" altLang="en-US" sz="4000">
                <a:solidFill>
                  <a:schemeClr val="tx1"/>
                </a:solidFill>
              </a:rPr>
              <a:t>。</a:t>
            </a:r>
          </a:p>
          <a:p>
            <a:pPr algn="just">
              <a:lnSpc>
                <a:spcPct val="115000"/>
              </a:lnSpc>
              <a:spcBef>
                <a:spcPct val="10000"/>
              </a:spcBef>
            </a:pPr>
            <a:r>
              <a:rPr lang="en-US" altLang="zh-CN" sz="4000" i="1">
                <a:solidFill>
                  <a:srgbClr val="CC0066"/>
                </a:solidFill>
              </a:rPr>
              <a:t>n</a:t>
            </a:r>
            <a:r>
              <a:rPr lang="en-US" altLang="zh-CN" sz="4000">
                <a:solidFill>
                  <a:srgbClr val="CC0066"/>
                </a:solidFill>
              </a:rPr>
              <a:t>, </a:t>
            </a:r>
            <a:r>
              <a:rPr lang="en-US" altLang="zh-CN" sz="4000" i="1">
                <a:solidFill>
                  <a:srgbClr val="CC0066"/>
                </a:solidFill>
              </a:rPr>
              <a:t>l</a:t>
            </a:r>
            <a:r>
              <a:rPr lang="en-US" altLang="zh-CN" sz="4000">
                <a:solidFill>
                  <a:srgbClr val="CC0066"/>
                </a:solidFill>
              </a:rPr>
              <a:t>, </a:t>
            </a:r>
            <a:r>
              <a:rPr lang="en-US" altLang="zh-CN" sz="4000" i="1">
                <a:solidFill>
                  <a:srgbClr val="CC0066"/>
                </a:solidFill>
              </a:rPr>
              <a:t>m, m</a:t>
            </a:r>
            <a:r>
              <a:rPr lang="en-US" altLang="zh-CN" sz="4000" baseline="-25000">
                <a:solidFill>
                  <a:srgbClr val="CC0066"/>
                </a:solidFill>
              </a:rPr>
              <a:t>s</a:t>
            </a:r>
            <a:r>
              <a:rPr lang="en-US" altLang="zh-CN" sz="4000">
                <a:solidFill>
                  <a:schemeClr val="tx1"/>
                </a:solidFill>
              </a:rPr>
              <a:t> </a:t>
            </a:r>
            <a:r>
              <a:rPr lang="zh-CN" altLang="en-US" sz="4000">
                <a:solidFill>
                  <a:schemeClr val="tx1"/>
                </a:solidFill>
              </a:rPr>
              <a:t>四个量子数确定之后，就可以确定原子中每个</a:t>
            </a:r>
            <a:r>
              <a:rPr lang="zh-CN" altLang="en-US" sz="4000">
                <a:solidFill>
                  <a:srgbClr val="CC0066"/>
                </a:solidFill>
              </a:rPr>
              <a:t>电子的运动状态</a:t>
            </a:r>
            <a:r>
              <a:rPr lang="zh-CN" altLang="en-US" sz="4000">
                <a:solidFill>
                  <a:schemeClr val="tx1"/>
                </a:solidFill>
              </a:rPr>
              <a:t>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59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890" name="Text Box 2">
            <a:extLst>
              <a:ext uri="{FF2B5EF4-FFF2-40B4-BE49-F238E27FC236}">
                <a16:creationId xmlns:a16="http://schemas.microsoft.com/office/drawing/2014/main" id="{AC29516A-E636-49A0-9C64-512FCA16A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2565400"/>
            <a:ext cx="733425" cy="194310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600">
                <a:ea typeface="楷体_GB2312" pitchFamily="49" charset="-122"/>
              </a:rPr>
              <a:t>径向部分</a:t>
            </a:r>
          </a:p>
        </p:txBody>
      </p:sp>
      <p:sp>
        <p:nvSpPr>
          <p:cNvPr id="677891" name="Text Box 3">
            <a:extLst>
              <a:ext uri="{FF2B5EF4-FFF2-40B4-BE49-F238E27FC236}">
                <a16:creationId xmlns:a16="http://schemas.microsoft.com/office/drawing/2014/main" id="{8512CA66-4CD1-4626-84E5-9BA730FF8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2565400"/>
            <a:ext cx="733425" cy="1944688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600">
                <a:ea typeface="楷体_GB2312" pitchFamily="49" charset="-122"/>
              </a:rPr>
              <a:t>角度部分</a:t>
            </a:r>
          </a:p>
        </p:txBody>
      </p:sp>
      <p:sp>
        <p:nvSpPr>
          <p:cNvPr id="677892" name="Rectangle 4">
            <a:extLst>
              <a:ext uri="{FF2B5EF4-FFF2-40B4-BE49-F238E27FC236}">
                <a16:creationId xmlns:a16="http://schemas.microsoft.com/office/drawing/2014/main" id="{A2E19784-3188-41F9-83C4-931F00C8234D}"/>
              </a:ext>
            </a:extLst>
          </p:cNvPr>
          <p:cNvSpPr>
            <a:spLocks noChangeArrowheads="1"/>
          </p:cNvSpPr>
          <p:nvPr>
            <p:ph type="title" idx="4294967295"/>
          </p:nvPr>
        </p:nvSpPr>
        <p:spPr>
          <a:xfrm>
            <a:off x="250825" y="188913"/>
            <a:ext cx="7777163" cy="1143000"/>
          </a:xfrm>
          <a:noFill/>
        </p:spPr>
        <p:txBody>
          <a:bodyPr/>
          <a:lstStyle/>
          <a:p>
            <a:pPr algn="l"/>
            <a:r>
              <a:rPr lang="en-US" altLang="zh-CN" sz="4000">
                <a:solidFill>
                  <a:schemeClr val="tx1"/>
                </a:solidFill>
              </a:rPr>
              <a:t>3. </a:t>
            </a:r>
            <a:r>
              <a:rPr lang="zh-CN" altLang="en-US" sz="4000">
                <a:solidFill>
                  <a:schemeClr val="tx1"/>
                </a:solidFill>
              </a:rPr>
              <a:t>波函数</a:t>
            </a:r>
            <a:r>
              <a:rPr lang="en-US" altLang="zh-CN" sz="4000">
                <a:solidFill>
                  <a:schemeClr val="tx1"/>
                </a:solidFill>
              </a:rPr>
              <a:t>(</a:t>
            </a:r>
            <a:r>
              <a:rPr lang="zh-CN" altLang="en-US" sz="4000">
                <a:solidFill>
                  <a:schemeClr val="tx1"/>
                </a:solidFill>
              </a:rPr>
              <a:t>原子轨道</a:t>
            </a:r>
            <a:r>
              <a:rPr lang="en-US" altLang="zh-CN" sz="4000">
                <a:solidFill>
                  <a:schemeClr val="tx1"/>
                </a:solidFill>
              </a:rPr>
              <a:t>)</a:t>
            </a:r>
            <a:r>
              <a:rPr lang="zh-CN" altLang="en-US" sz="4000">
                <a:solidFill>
                  <a:schemeClr val="tx1"/>
                </a:solidFill>
              </a:rPr>
              <a:t>的角度分布图</a:t>
            </a:r>
            <a:endParaRPr lang="zh-CN" altLang="en-US" sz="40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77893" name="Rectangle 6">
            <a:extLst>
              <a:ext uri="{FF2B5EF4-FFF2-40B4-BE49-F238E27FC236}">
                <a16:creationId xmlns:a16="http://schemas.microsoft.com/office/drawing/2014/main" id="{FA208B35-BE74-4677-977F-274E75480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341438"/>
            <a:ext cx="8475663" cy="963612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el-GR" altLang="zh-CN" sz="4400" i="1">
                <a:latin typeface="楷体_GB2312" pitchFamily="49" charset="-122"/>
                <a:ea typeface="楷体_GB2312" pitchFamily="49" charset="-122"/>
              </a:rPr>
              <a:t>ψ</a:t>
            </a:r>
            <a:r>
              <a:rPr lang="en-US" altLang="zh-CN" sz="4400" i="1" baseline="-30000">
                <a:ea typeface="楷体_GB2312" pitchFamily="49" charset="-122"/>
              </a:rPr>
              <a:t>n,l,m</a:t>
            </a:r>
            <a:r>
              <a:rPr lang="en-US" altLang="zh-CN" sz="4400">
                <a:ea typeface="楷体_GB2312" pitchFamily="49" charset="-122"/>
              </a:rPr>
              <a:t>(</a:t>
            </a:r>
            <a:r>
              <a:rPr lang="en-US" altLang="zh-CN" sz="4400" i="1">
                <a:ea typeface="楷体_GB2312" pitchFamily="49" charset="-122"/>
              </a:rPr>
              <a:t>r</a:t>
            </a:r>
            <a:r>
              <a:rPr lang="en-US" altLang="zh-CN" sz="4400">
                <a:ea typeface="楷体_GB2312" pitchFamily="49" charset="-122"/>
              </a:rPr>
              <a:t>, </a:t>
            </a:r>
            <a:r>
              <a:rPr lang="en-US" altLang="zh-CN" sz="4400" i="1">
                <a:ea typeface="楷体_GB2312" pitchFamily="49" charset="-122"/>
                <a:sym typeface="Symbol" panose="05050102010706020507" pitchFamily="18" charset="2"/>
              </a:rPr>
              <a:t></a:t>
            </a:r>
            <a:r>
              <a:rPr lang="en-US" altLang="zh-CN" sz="4400">
                <a:ea typeface="楷体_GB2312" pitchFamily="49" charset="-122"/>
              </a:rPr>
              <a:t>, </a:t>
            </a:r>
            <a:r>
              <a:rPr lang="en-US" altLang="zh-CN" sz="4400" i="1">
                <a:ea typeface="楷体_GB2312" pitchFamily="49" charset="-122"/>
                <a:sym typeface="Symbol" panose="05050102010706020507" pitchFamily="18" charset="2"/>
              </a:rPr>
              <a:t></a:t>
            </a:r>
            <a:r>
              <a:rPr lang="en-US" altLang="zh-CN" sz="4400">
                <a:ea typeface="楷体_GB2312" pitchFamily="49" charset="-122"/>
              </a:rPr>
              <a:t>)= </a:t>
            </a:r>
            <a:r>
              <a:rPr lang="en-US" altLang="zh-CN" sz="4400" i="1">
                <a:ea typeface="楷体_GB2312" pitchFamily="49" charset="-122"/>
              </a:rPr>
              <a:t>R</a:t>
            </a:r>
            <a:r>
              <a:rPr lang="en-US" altLang="zh-CN" sz="4400" i="1" baseline="-30000">
                <a:ea typeface="楷体_GB2312" pitchFamily="49" charset="-122"/>
              </a:rPr>
              <a:t> </a:t>
            </a:r>
            <a:r>
              <a:rPr lang="en-US" altLang="zh-CN" sz="4400">
                <a:ea typeface="楷体_GB2312" pitchFamily="49" charset="-122"/>
              </a:rPr>
              <a:t>(</a:t>
            </a:r>
            <a:r>
              <a:rPr lang="en-US" altLang="zh-CN" sz="4400" i="1">
                <a:ea typeface="楷体_GB2312" pitchFamily="49" charset="-122"/>
              </a:rPr>
              <a:t>r</a:t>
            </a:r>
            <a:r>
              <a:rPr lang="en-US" altLang="zh-CN" sz="4400">
                <a:ea typeface="楷体_GB2312" pitchFamily="49" charset="-122"/>
              </a:rPr>
              <a:t>) </a:t>
            </a:r>
            <a:r>
              <a:rPr lang="en-US" altLang="zh-CN" sz="4400">
                <a:ea typeface="楷体_GB2312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sz="4400" i="1">
                <a:ea typeface="楷体_GB2312" pitchFamily="49" charset="-122"/>
              </a:rPr>
              <a:t>Y</a:t>
            </a:r>
            <a:r>
              <a:rPr lang="en-US" altLang="zh-CN" sz="4400" i="1" baseline="-30000">
                <a:ea typeface="楷体_GB2312" pitchFamily="49" charset="-122"/>
              </a:rPr>
              <a:t> </a:t>
            </a:r>
            <a:r>
              <a:rPr lang="en-US" altLang="zh-CN" sz="4400">
                <a:ea typeface="楷体_GB2312" pitchFamily="49" charset="-122"/>
              </a:rPr>
              <a:t>(</a:t>
            </a:r>
            <a:r>
              <a:rPr lang="en-US" altLang="zh-CN" sz="4400" i="1">
                <a:ea typeface="楷体_GB2312" pitchFamily="49" charset="-122"/>
                <a:sym typeface="Symbol" panose="05050102010706020507" pitchFamily="18" charset="2"/>
              </a:rPr>
              <a:t></a:t>
            </a:r>
            <a:r>
              <a:rPr lang="en-US" altLang="zh-CN" sz="4400">
                <a:ea typeface="楷体_GB2312" pitchFamily="49" charset="-122"/>
              </a:rPr>
              <a:t>,</a:t>
            </a:r>
            <a:r>
              <a:rPr lang="en-US" altLang="zh-CN" sz="4400" i="1">
                <a:ea typeface="楷体_GB2312" pitchFamily="49" charset="-122"/>
                <a:sym typeface="Symbol" panose="05050102010706020507" pitchFamily="18" charset="2"/>
              </a:rPr>
              <a:t></a:t>
            </a:r>
            <a:r>
              <a:rPr lang="en-US" altLang="zh-CN" sz="4400">
                <a:ea typeface="楷体_GB2312" pitchFamily="49" charset="-122"/>
              </a:rPr>
              <a:t>) </a:t>
            </a:r>
          </a:p>
        </p:txBody>
      </p:sp>
    </p:spTree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6" name="Rectangle 4">
            <a:extLst>
              <a:ext uri="{FF2B5EF4-FFF2-40B4-BE49-F238E27FC236}">
                <a16:creationId xmlns:a16="http://schemas.microsoft.com/office/drawing/2014/main" id="{616ABC1B-2608-481C-99B7-3AD0B7A6A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908050"/>
            <a:ext cx="856932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0363" indent="-3603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2550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33488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41475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FontTx/>
              <a:buChar char="•"/>
            </a:pPr>
            <a:r>
              <a:rPr kumimoji="0" lang="zh-CN" altLang="en-US" sz="4000">
                <a:ea typeface="楷体_GB2312" pitchFamily="49" charset="-122"/>
              </a:rPr>
              <a:t>定义：将波函数</a:t>
            </a:r>
            <a:r>
              <a:rPr kumimoji="0" lang="el-GR" altLang="zh-CN" sz="4000" i="1">
                <a:ea typeface="楷体_GB2312" pitchFamily="49" charset="-122"/>
              </a:rPr>
              <a:t>ψ</a:t>
            </a:r>
            <a:r>
              <a:rPr kumimoji="0" lang="zh-CN" altLang="en-US" sz="4000">
                <a:ea typeface="楷体_GB2312" pitchFamily="49" charset="-122"/>
              </a:rPr>
              <a:t>的角度部分</a:t>
            </a:r>
            <a:r>
              <a:rPr lang="en-US" altLang="zh-CN" sz="4000" i="1">
                <a:ea typeface="楷体_GB2312" pitchFamily="49" charset="-122"/>
              </a:rPr>
              <a:t>Y</a:t>
            </a:r>
            <a:r>
              <a:rPr lang="en-US" altLang="zh-CN" sz="4000">
                <a:ea typeface="楷体_GB2312" pitchFamily="49" charset="-122"/>
              </a:rPr>
              <a:t>(</a:t>
            </a:r>
            <a:r>
              <a:rPr lang="en-US" altLang="zh-CN" sz="4000" i="1">
                <a:ea typeface="楷体_GB2312" pitchFamily="49" charset="-122"/>
                <a:sym typeface="Symbol" panose="05050102010706020507" pitchFamily="18" charset="2"/>
              </a:rPr>
              <a:t></a:t>
            </a:r>
            <a:r>
              <a:rPr lang="en-US" altLang="zh-CN" sz="4000">
                <a:ea typeface="楷体_GB2312" pitchFamily="49" charset="-122"/>
              </a:rPr>
              <a:t>,</a:t>
            </a:r>
            <a:r>
              <a:rPr lang="en-US" altLang="zh-CN" sz="4000" i="1">
                <a:ea typeface="楷体_GB2312" pitchFamily="49" charset="-122"/>
                <a:sym typeface="Symbol" panose="05050102010706020507" pitchFamily="18" charset="2"/>
              </a:rPr>
              <a:t></a:t>
            </a:r>
            <a:r>
              <a:rPr lang="en-US" altLang="zh-CN" sz="4000">
                <a:ea typeface="楷体_GB2312" pitchFamily="49" charset="-122"/>
              </a:rPr>
              <a:t>)</a:t>
            </a:r>
            <a:r>
              <a:rPr lang="zh-CN" altLang="en-US" sz="4000">
                <a:ea typeface="楷体_GB2312" pitchFamily="49" charset="-122"/>
              </a:rPr>
              <a:t>对</a:t>
            </a:r>
            <a:r>
              <a:rPr lang="zh-CN" altLang="en-US" sz="4000" i="1">
                <a:ea typeface="楷体_GB2312" pitchFamily="49" charset="-122"/>
                <a:sym typeface="Symbol" panose="05050102010706020507" pitchFamily="18" charset="2"/>
              </a:rPr>
              <a:t></a:t>
            </a:r>
            <a:r>
              <a:rPr lang="en-US" altLang="zh-CN" sz="4000">
                <a:ea typeface="楷体_GB2312" pitchFamily="49" charset="-122"/>
              </a:rPr>
              <a:t>,</a:t>
            </a:r>
            <a:r>
              <a:rPr lang="en-US" altLang="zh-CN" sz="4000" i="1">
                <a:ea typeface="楷体_GB2312" pitchFamily="49" charset="-122"/>
                <a:sym typeface="Symbol" panose="05050102010706020507" pitchFamily="18" charset="2"/>
              </a:rPr>
              <a:t></a:t>
            </a:r>
            <a:r>
              <a:rPr kumimoji="0" lang="zh-CN" altLang="en-US" sz="4000">
                <a:ea typeface="楷体_GB2312" pitchFamily="49" charset="-122"/>
              </a:rPr>
              <a:t>作图所得的图像（也称原子轨道角度分布图）。</a:t>
            </a:r>
            <a:endParaRPr lang="zh-CN" altLang="en-US" sz="4000">
              <a:ea typeface="楷体_GB2312" pitchFamily="49" charset="-122"/>
            </a:endParaRPr>
          </a:p>
        </p:txBody>
      </p:sp>
      <p:sp>
        <p:nvSpPr>
          <p:cNvPr id="678915" name="Rectangle 5">
            <a:extLst>
              <a:ext uri="{FF2B5EF4-FFF2-40B4-BE49-F238E27FC236}">
                <a16:creationId xmlns:a16="http://schemas.microsoft.com/office/drawing/2014/main" id="{40F64F23-AC32-4370-8AFC-8C80C26392A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55650" y="260350"/>
            <a:ext cx="6408738" cy="762000"/>
          </a:xfrm>
          <a:noFill/>
        </p:spPr>
        <p:txBody>
          <a:bodyPr/>
          <a:lstStyle/>
          <a:p>
            <a:pPr algn="ctr">
              <a:buFontTx/>
              <a:buNone/>
            </a:pPr>
            <a:r>
              <a:rPr lang="zh-CN" altLang="en-US" sz="4000">
                <a:solidFill>
                  <a:schemeClr val="tx1"/>
                </a:solidFill>
              </a:rPr>
              <a:t>波函数的角度分布图</a:t>
            </a:r>
          </a:p>
        </p:txBody>
      </p:sp>
      <p:sp>
        <p:nvSpPr>
          <p:cNvPr id="573442" name="Text Box 2">
            <a:extLst>
              <a:ext uri="{FF2B5EF4-FFF2-40B4-BE49-F238E27FC236}">
                <a16:creationId xmlns:a16="http://schemas.microsoft.com/office/drawing/2014/main" id="{4B6420CD-CBB0-4DEB-A475-242DA8A87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852738"/>
            <a:ext cx="82804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0363" indent="-3603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2550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33488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41475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10000"/>
              </a:spcBef>
              <a:buFontTx/>
              <a:buChar char="•"/>
            </a:pPr>
            <a:r>
              <a:rPr lang="zh-CN" altLang="en-US" sz="4000">
                <a:solidFill>
                  <a:srgbClr val="0000CC"/>
                </a:solidFill>
                <a:ea typeface="楷体_GB2312" pitchFamily="49" charset="-122"/>
              </a:rPr>
              <a:t>意义：表示波函数角度部分</a:t>
            </a:r>
            <a:r>
              <a:rPr lang="en-US" altLang="zh-CN" sz="4000" i="1">
                <a:solidFill>
                  <a:srgbClr val="0000CC"/>
                </a:solidFill>
                <a:ea typeface="楷体_GB2312" pitchFamily="49" charset="-122"/>
              </a:rPr>
              <a:t>Y</a:t>
            </a:r>
            <a:r>
              <a:rPr lang="en-US" altLang="zh-CN" sz="4000">
                <a:solidFill>
                  <a:srgbClr val="0000CC"/>
                </a:solidFill>
                <a:ea typeface="楷体_GB2312" pitchFamily="49" charset="-122"/>
              </a:rPr>
              <a:t>(</a:t>
            </a:r>
            <a:r>
              <a:rPr lang="en-US" altLang="zh-CN" sz="4000" i="1">
                <a:solidFill>
                  <a:srgbClr val="0000CC"/>
                </a:solidFill>
                <a:ea typeface="楷体_GB2312" pitchFamily="49" charset="-122"/>
                <a:sym typeface="Symbol" panose="05050102010706020507" pitchFamily="18" charset="2"/>
              </a:rPr>
              <a:t></a:t>
            </a:r>
            <a:r>
              <a:rPr lang="en-US" altLang="zh-CN" sz="4000">
                <a:solidFill>
                  <a:srgbClr val="0000CC"/>
                </a:solidFill>
                <a:ea typeface="楷体_GB2312" pitchFamily="49" charset="-122"/>
                <a:sym typeface="Symbol" panose="05050102010706020507" pitchFamily="18" charset="2"/>
              </a:rPr>
              <a:t>,</a:t>
            </a:r>
            <a:r>
              <a:rPr lang="en-US" altLang="zh-CN" sz="4000" i="1">
                <a:solidFill>
                  <a:srgbClr val="0000CC"/>
                </a:solidFill>
                <a:ea typeface="楷体_GB2312" pitchFamily="49" charset="-122"/>
                <a:sym typeface="Symbol" panose="05050102010706020507" pitchFamily="18" charset="2"/>
              </a:rPr>
              <a:t></a:t>
            </a:r>
            <a:r>
              <a:rPr lang="en-US" altLang="zh-CN" sz="4000">
                <a:solidFill>
                  <a:srgbClr val="0000CC"/>
                </a:solidFill>
                <a:ea typeface="楷体_GB2312" pitchFamily="49" charset="-122"/>
              </a:rPr>
              <a:t>)</a:t>
            </a:r>
            <a:r>
              <a:rPr lang="zh-CN" altLang="en-US" sz="4000">
                <a:solidFill>
                  <a:srgbClr val="0000CC"/>
                </a:solidFill>
                <a:ea typeface="楷体_GB2312" pitchFamily="49" charset="-122"/>
              </a:rPr>
              <a:t>随</a:t>
            </a:r>
            <a:r>
              <a:rPr lang="zh-CN" altLang="en-US" sz="4000" i="1">
                <a:solidFill>
                  <a:srgbClr val="0000CC"/>
                </a:solidFill>
                <a:ea typeface="楷体_GB2312" pitchFamily="49" charset="-122"/>
                <a:sym typeface="Symbol" panose="05050102010706020507" pitchFamily="18" charset="2"/>
              </a:rPr>
              <a:t></a:t>
            </a:r>
            <a:r>
              <a:rPr lang="en-US" altLang="zh-CN" sz="4000">
                <a:solidFill>
                  <a:srgbClr val="0000CC"/>
                </a:solidFill>
                <a:ea typeface="楷体_GB2312" pitchFamily="49" charset="-122"/>
                <a:sym typeface="Symbol" panose="05050102010706020507" pitchFamily="18" charset="2"/>
              </a:rPr>
              <a:t>,</a:t>
            </a:r>
            <a:r>
              <a:rPr lang="en-US" altLang="zh-CN" sz="4000" i="1">
                <a:solidFill>
                  <a:srgbClr val="0000CC"/>
                </a:solidFill>
                <a:ea typeface="楷体_GB2312" pitchFamily="49" charset="-122"/>
                <a:sym typeface="Symbol" panose="05050102010706020507" pitchFamily="18" charset="2"/>
              </a:rPr>
              <a:t></a:t>
            </a:r>
            <a:r>
              <a:rPr lang="en-US" altLang="zh-CN" sz="4000">
                <a:solidFill>
                  <a:srgbClr val="0000CC"/>
                </a:solidFill>
                <a:ea typeface="楷体_GB2312" pitchFamily="49" charset="-122"/>
              </a:rPr>
              <a:t> </a:t>
            </a:r>
            <a:r>
              <a:rPr lang="zh-CN" altLang="en-US" sz="4000">
                <a:solidFill>
                  <a:srgbClr val="0000CC"/>
                </a:solidFill>
                <a:ea typeface="楷体_GB2312" pitchFamily="49" charset="-122"/>
              </a:rPr>
              <a:t>的变化情况</a:t>
            </a:r>
            <a:r>
              <a:rPr lang="en-US" altLang="zh-CN" sz="4000">
                <a:solidFill>
                  <a:srgbClr val="0000CC"/>
                </a:solidFill>
                <a:ea typeface="楷体_GB2312" pitchFamily="49" charset="-122"/>
              </a:rPr>
              <a:t>, </a:t>
            </a:r>
            <a:r>
              <a:rPr lang="zh-CN" altLang="en-US" sz="4000">
                <a:solidFill>
                  <a:srgbClr val="0000CC"/>
                </a:solidFill>
                <a:ea typeface="楷体_GB2312" pitchFamily="49" charset="-122"/>
              </a:rPr>
              <a:t>与</a:t>
            </a:r>
            <a:r>
              <a:rPr lang="en-US" altLang="zh-CN" sz="4000" i="1">
                <a:solidFill>
                  <a:srgbClr val="0000CC"/>
                </a:solidFill>
                <a:ea typeface="楷体_GB2312" pitchFamily="49" charset="-122"/>
              </a:rPr>
              <a:t>r</a:t>
            </a:r>
            <a:r>
              <a:rPr lang="zh-CN" altLang="en-US" sz="4000">
                <a:solidFill>
                  <a:srgbClr val="0000CC"/>
                </a:solidFill>
                <a:ea typeface="楷体_GB2312" pitchFamily="49" charset="-122"/>
              </a:rPr>
              <a:t>无关。</a:t>
            </a:r>
          </a:p>
        </p:txBody>
      </p:sp>
      <p:sp>
        <p:nvSpPr>
          <p:cNvPr id="573443" name="Rectangle 3">
            <a:extLst>
              <a:ext uri="{FF2B5EF4-FFF2-40B4-BE49-F238E27FC236}">
                <a16:creationId xmlns:a16="http://schemas.microsoft.com/office/drawing/2014/main" id="{B2565E6B-B3DE-465D-A09C-A6197C9EE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4149725"/>
            <a:ext cx="8569325" cy="251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0363" indent="-3603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2550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33488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41475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50000"/>
              </a:spcBef>
              <a:buFontTx/>
              <a:buChar char="•"/>
            </a:pPr>
            <a:r>
              <a:rPr kumimoji="0" lang="en-US" altLang="zh-CN" sz="3600">
                <a:ea typeface="楷体_GB2312" pitchFamily="49" charset="-122"/>
              </a:rPr>
              <a:t> </a:t>
            </a:r>
            <a:r>
              <a:rPr kumimoji="0" lang="zh-CN" altLang="en-US" sz="3600">
                <a:ea typeface="楷体_GB2312" pitchFamily="49" charset="-122"/>
              </a:rPr>
              <a:t>画法：从坐标原点出发，引出方向是</a:t>
            </a:r>
            <a:r>
              <a:rPr lang="zh-CN" altLang="en-US" sz="3600" i="1">
                <a:ea typeface="楷体_GB2312" pitchFamily="49" charset="-122"/>
                <a:sym typeface="Symbol" panose="05050102010706020507" pitchFamily="18" charset="2"/>
              </a:rPr>
              <a:t></a:t>
            </a:r>
            <a:r>
              <a:rPr lang="en-US" altLang="zh-CN" sz="3600">
                <a:ea typeface="楷体_GB2312" pitchFamily="49" charset="-122"/>
              </a:rPr>
              <a:t>, </a:t>
            </a:r>
            <a:r>
              <a:rPr lang="en-US" altLang="zh-CN" sz="3600" i="1">
                <a:ea typeface="楷体_GB2312" pitchFamily="49" charset="-122"/>
                <a:sym typeface="Symbol" panose="05050102010706020507" pitchFamily="18" charset="2"/>
              </a:rPr>
              <a:t> </a:t>
            </a:r>
            <a:r>
              <a:rPr lang="zh-CN" altLang="en-US" sz="3600">
                <a:ea typeface="楷体_GB2312" pitchFamily="49" charset="-122"/>
                <a:sym typeface="Symbol" panose="05050102010706020507" pitchFamily="18" charset="2"/>
              </a:rPr>
              <a:t>的直线，取其</a:t>
            </a:r>
            <a:r>
              <a:rPr lang="zh-CN" altLang="en-US" sz="3600">
                <a:solidFill>
                  <a:srgbClr val="3333FF"/>
                </a:solidFill>
                <a:ea typeface="楷体_GB2312" pitchFamily="49" charset="-122"/>
                <a:sym typeface="Symbol" panose="05050102010706020507" pitchFamily="18" charset="2"/>
              </a:rPr>
              <a:t>长度为</a:t>
            </a:r>
            <a:r>
              <a:rPr lang="en-US" altLang="zh-CN" sz="3600" i="1">
                <a:solidFill>
                  <a:srgbClr val="3333FF"/>
                </a:solidFill>
                <a:ea typeface="楷体_GB2312" pitchFamily="49" charset="-122"/>
                <a:sym typeface="Symbol" panose="05050102010706020507" pitchFamily="18" charset="2"/>
              </a:rPr>
              <a:t>Y</a:t>
            </a:r>
            <a:r>
              <a:rPr lang="zh-CN" altLang="en-US" sz="3600">
                <a:solidFill>
                  <a:srgbClr val="3333FF"/>
                </a:solidFill>
                <a:ea typeface="楷体_GB2312" pitchFamily="49" charset="-122"/>
                <a:sym typeface="Symbol" panose="05050102010706020507" pitchFamily="18" charset="2"/>
              </a:rPr>
              <a:t>的绝对值</a:t>
            </a:r>
            <a:r>
              <a:rPr lang="en-US" altLang="zh-CN" sz="3600">
                <a:ea typeface="楷体_GB2312" pitchFamily="49" charset="-122"/>
                <a:sym typeface="Symbol" panose="05050102010706020507" pitchFamily="18" charset="2"/>
              </a:rPr>
              <a:t>, </a:t>
            </a:r>
            <a:r>
              <a:rPr lang="zh-CN" altLang="en-US" sz="3600">
                <a:ea typeface="楷体_GB2312" pitchFamily="49" charset="-122"/>
                <a:sym typeface="Symbol" panose="05050102010706020507" pitchFamily="18" charset="2"/>
              </a:rPr>
              <a:t>将所有这些线段的端点连起来，在空间形成一个立体曲面即成。</a:t>
            </a:r>
            <a:endParaRPr lang="zh-CN" altLang="en-US" sz="3600"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8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8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7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3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516" grpId="0"/>
      <p:bldP spid="573442" grpId="0"/>
      <p:bldP spid="5734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3" name="Rectangle 3">
            <a:extLst>
              <a:ext uri="{FF2B5EF4-FFF2-40B4-BE49-F238E27FC236}">
                <a16:creationId xmlns:a16="http://schemas.microsoft.com/office/drawing/2014/main" id="{81C98D43-C352-4D1E-BE0D-0ECDF2B711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333375"/>
            <a:ext cx="8353425" cy="5688013"/>
          </a:xfrm>
        </p:spPr>
        <p:txBody>
          <a:bodyPr/>
          <a:lstStyle/>
          <a:p>
            <a:pPr algn="just"/>
            <a:r>
              <a:rPr lang="zh-CN" altLang="en-US" sz="4400">
                <a:solidFill>
                  <a:schemeClr val="tx1"/>
                </a:solidFill>
              </a:rPr>
              <a:t>原子是由原子核和核外电子组成的。</a:t>
            </a:r>
          </a:p>
          <a:p>
            <a:pPr algn="just"/>
            <a:r>
              <a:rPr lang="zh-CN" altLang="en-US" sz="4400">
                <a:solidFill>
                  <a:schemeClr val="tx1"/>
                </a:solidFill>
              </a:rPr>
              <a:t>原子是参与化学反应的最小单位。在化学反应中，原子核并不发生变化，只是核外电子的运动状态发生了改变。</a:t>
            </a:r>
          </a:p>
          <a:p>
            <a:pPr algn="just"/>
            <a:r>
              <a:rPr lang="zh-CN" altLang="en-US" sz="4400">
                <a:solidFill>
                  <a:schemeClr val="tx1"/>
                </a:solidFill>
              </a:rPr>
              <a:t>研究原子结构主要研究的是核外电子的运动状态。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3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93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3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93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6">
            <a:extLst>
              <a:ext uri="{FF2B5EF4-FFF2-40B4-BE49-F238E27FC236}">
                <a16:creationId xmlns:a16="http://schemas.microsoft.com/office/drawing/2014/main" id="{275E5E34-E0AF-4204-A005-9E7D2298E551}"/>
              </a:ext>
            </a:extLst>
          </p:cNvPr>
          <p:cNvGrpSpPr>
            <a:grpSpLocks/>
          </p:cNvGrpSpPr>
          <p:nvPr/>
        </p:nvGrpSpPr>
        <p:grpSpPr bwMode="auto">
          <a:xfrm>
            <a:off x="3059113" y="188913"/>
            <a:ext cx="5907087" cy="6473825"/>
            <a:chOff x="1927" y="119"/>
            <a:chExt cx="3721" cy="4078"/>
          </a:xfrm>
        </p:grpSpPr>
        <p:pic>
          <p:nvPicPr>
            <p:cNvPr id="679939" name="Picture 2" descr="EB2-13-">
              <a:extLst>
                <a:ext uri="{FF2B5EF4-FFF2-40B4-BE49-F238E27FC236}">
                  <a16:creationId xmlns:a16="http://schemas.microsoft.com/office/drawing/2014/main" id="{92651816-74D9-445D-9551-341DD40ED8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35"/>
            <a:stretch>
              <a:fillRect/>
            </a:stretch>
          </p:blipFill>
          <p:spPr bwMode="auto">
            <a:xfrm>
              <a:off x="3696" y="119"/>
              <a:ext cx="1899" cy="3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9940" name="Rectangle 5">
              <a:extLst>
                <a:ext uri="{FF2B5EF4-FFF2-40B4-BE49-F238E27FC236}">
                  <a16:creationId xmlns:a16="http://schemas.microsoft.com/office/drawing/2014/main" id="{1CFED35B-7C4B-4FE3-9723-C6B2B87E0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3793"/>
              <a:ext cx="3721" cy="404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3600">
                  <a:ea typeface="楷体_GB2312" pitchFamily="49" charset="-122"/>
                </a:rPr>
                <a:t>np</a:t>
              </a:r>
              <a:r>
                <a:rPr lang="zh-CN" altLang="en-US" sz="3600">
                  <a:ea typeface="楷体_GB2312" pitchFamily="49" charset="-122"/>
                </a:rPr>
                <a:t>原子轨道角度分布图</a:t>
              </a:r>
            </a:p>
          </p:txBody>
        </p:sp>
      </p:grpSp>
      <p:sp>
        <p:nvSpPr>
          <p:cNvPr id="622600" name="Text Box 8">
            <a:extLst>
              <a:ext uri="{FF2B5EF4-FFF2-40B4-BE49-F238E27FC236}">
                <a16:creationId xmlns:a16="http://schemas.microsoft.com/office/drawing/2014/main" id="{E68330DA-9CA2-4972-B175-F9CF74771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5157788"/>
            <a:ext cx="37449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3600" i="1">
                <a:solidFill>
                  <a:srgbClr val="0000CC"/>
                </a:solidFill>
                <a:ea typeface="楷体_GB2312" pitchFamily="49" charset="-122"/>
              </a:rPr>
              <a:t>l</a:t>
            </a:r>
            <a:r>
              <a:rPr lang="en-US" altLang="zh-CN" sz="3600">
                <a:solidFill>
                  <a:srgbClr val="0000CC"/>
                </a:solidFill>
                <a:ea typeface="楷体_GB2312" pitchFamily="49" charset="-122"/>
              </a:rPr>
              <a:t> = 1, </a:t>
            </a:r>
            <a:r>
              <a:rPr lang="en-US" altLang="zh-CN" sz="3600" i="1">
                <a:solidFill>
                  <a:srgbClr val="0000CC"/>
                </a:solidFill>
                <a:ea typeface="楷体_GB2312" pitchFamily="49" charset="-122"/>
              </a:rPr>
              <a:t>m</a:t>
            </a:r>
            <a:r>
              <a:rPr lang="en-US" altLang="zh-CN" sz="3600">
                <a:solidFill>
                  <a:srgbClr val="0000CC"/>
                </a:solidFill>
                <a:ea typeface="楷体_GB2312" pitchFamily="49" charset="-122"/>
              </a:rPr>
              <a:t> = 0, </a:t>
            </a:r>
            <a:r>
              <a:rPr lang="en-US" altLang="zh-CN" sz="3600">
                <a:solidFill>
                  <a:srgbClr val="0000CC"/>
                </a:solidFill>
                <a:ea typeface="楷体_GB2312" pitchFamily="49" charset="-122"/>
                <a:sym typeface="Symbol" panose="05050102010706020507" pitchFamily="18" charset="2"/>
              </a:rPr>
              <a:t> </a:t>
            </a:r>
            <a:r>
              <a:rPr lang="en-US" altLang="zh-CN" sz="3600">
                <a:solidFill>
                  <a:srgbClr val="0000CC"/>
                </a:solidFill>
                <a:ea typeface="楷体_GB2312" pitchFamily="49" charset="-122"/>
              </a:rPr>
              <a:t>1</a:t>
            </a:r>
          </a:p>
        </p:txBody>
      </p:sp>
      <p:sp>
        <p:nvSpPr>
          <p:cNvPr id="679942" name="Rectangle 22">
            <a:extLst>
              <a:ext uri="{FF2B5EF4-FFF2-40B4-BE49-F238E27FC236}">
                <a16:creationId xmlns:a16="http://schemas.microsoft.com/office/drawing/2014/main" id="{F7420F43-4A8D-40FB-B31C-5E85A339D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3860800"/>
            <a:ext cx="4752975" cy="64135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>
                <a:ea typeface="楷体_GB2312" pitchFamily="49" charset="-122"/>
              </a:rPr>
              <a:t>ns</a:t>
            </a:r>
            <a:r>
              <a:rPr lang="zh-CN" altLang="en-US" sz="3600">
                <a:ea typeface="楷体_GB2312" pitchFamily="49" charset="-122"/>
              </a:rPr>
              <a:t>原子轨道角度分布图</a:t>
            </a:r>
          </a:p>
        </p:txBody>
      </p:sp>
      <p:grpSp>
        <p:nvGrpSpPr>
          <p:cNvPr id="3" name="Group 25">
            <a:extLst>
              <a:ext uri="{FF2B5EF4-FFF2-40B4-BE49-F238E27FC236}">
                <a16:creationId xmlns:a16="http://schemas.microsoft.com/office/drawing/2014/main" id="{6137FFAD-15FC-48FA-9D1B-AD08E3FA4048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60350"/>
            <a:ext cx="5040313" cy="4241800"/>
            <a:chOff x="68" y="164"/>
            <a:chExt cx="3175" cy="2672"/>
          </a:xfrm>
        </p:grpSpPr>
        <p:graphicFrame>
          <p:nvGraphicFramePr>
            <p:cNvPr id="679944" name="Object 20">
              <a:extLst>
                <a:ext uri="{FF2B5EF4-FFF2-40B4-BE49-F238E27FC236}">
                  <a16:creationId xmlns:a16="http://schemas.microsoft.com/office/drawing/2014/main" id="{CA5879A4-4273-448E-8B9C-08FFC5DA80D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" y="164"/>
            <a:ext cx="2449" cy="21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9948" name="CS ChemDraw Drawing" r:id="rId4" imgW="2468880" imgH="2186640" progId="ChemDraw.Document.5.0">
                    <p:embed/>
                  </p:oleObj>
                </mc:Choice>
                <mc:Fallback>
                  <p:oleObj name="CS ChemDraw Drawing" r:id="rId4" imgW="2468880" imgH="2186640" progId="ChemDraw.Document.5.0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" y="164"/>
                          <a:ext cx="2449" cy="21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9945" name="Text Box 23">
              <a:extLst>
                <a:ext uri="{FF2B5EF4-FFF2-40B4-BE49-F238E27FC236}">
                  <a16:creationId xmlns:a16="http://schemas.microsoft.com/office/drawing/2014/main" id="{212CEF7E-24B2-49C9-9321-F92DE8688B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1" y="1933"/>
              <a:ext cx="154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3200" i="1">
                  <a:solidFill>
                    <a:srgbClr val="0000CC"/>
                  </a:solidFill>
                  <a:ea typeface="楷体_GB2312" pitchFamily="49" charset="-122"/>
                </a:rPr>
                <a:t>l</a:t>
              </a:r>
              <a:r>
                <a:rPr lang="en-US" altLang="zh-CN" sz="3200">
                  <a:solidFill>
                    <a:srgbClr val="0000CC"/>
                  </a:solidFill>
                  <a:ea typeface="楷体_GB2312" pitchFamily="49" charset="-122"/>
                </a:rPr>
                <a:t> = 0, </a:t>
              </a:r>
              <a:r>
                <a:rPr lang="en-US" altLang="zh-CN" sz="3200" i="1">
                  <a:solidFill>
                    <a:srgbClr val="0000CC"/>
                  </a:solidFill>
                  <a:ea typeface="楷体_GB2312" pitchFamily="49" charset="-122"/>
                </a:rPr>
                <a:t>m</a:t>
              </a:r>
              <a:r>
                <a:rPr lang="en-US" altLang="zh-CN" sz="3200">
                  <a:solidFill>
                    <a:srgbClr val="0000CC"/>
                  </a:solidFill>
                  <a:ea typeface="楷体_GB2312" pitchFamily="49" charset="-122"/>
                </a:rPr>
                <a:t> = 0</a:t>
              </a:r>
            </a:p>
          </p:txBody>
        </p:sp>
        <p:sp>
          <p:nvSpPr>
            <p:cNvPr id="679946" name="Rectangle 24">
              <a:extLst>
                <a:ext uri="{FF2B5EF4-FFF2-40B4-BE49-F238E27FC236}">
                  <a16:creationId xmlns:a16="http://schemas.microsoft.com/office/drawing/2014/main" id="{08F6F8E8-31DF-45AA-82A0-93DF3B3B8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" y="2432"/>
              <a:ext cx="2994" cy="404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3600">
                  <a:ea typeface="楷体_GB2312" pitchFamily="49" charset="-122"/>
                </a:rPr>
                <a:t>ns</a:t>
              </a:r>
              <a:r>
                <a:rPr lang="zh-CN" altLang="en-US" sz="3600">
                  <a:ea typeface="楷体_GB2312" pitchFamily="49" charset="-122"/>
                </a:rPr>
                <a:t>原子轨道角度分布图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31DF1BD-410E-4010-A0FE-E5E5AC9717DD}"/>
              </a:ext>
            </a:extLst>
          </p:cNvPr>
          <p:cNvSpPr txBox="1"/>
          <p:nvPr/>
        </p:nvSpPr>
        <p:spPr>
          <a:xfrm>
            <a:off x="395288" y="4508500"/>
            <a:ext cx="3744912" cy="585788"/>
          </a:xfrm>
          <a:prstGeom prst="rect">
            <a:avLst/>
          </a:prstGeom>
          <a:noFill/>
          <a:ln w="25400">
            <a:solidFill>
              <a:srgbClr val="CC0066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i="1" dirty="0">
                <a:solidFill>
                  <a:srgbClr val="CC0066"/>
                </a:solidFill>
                <a:latin typeface="+mj-lt"/>
              </a:rPr>
              <a:t>l</a:t>
            </a:r>
            <a:r>
              <a:rPr lang="en-US" altLang="zh-CN" sz="3200" dirty="0">
                <a:solidFill>
                  <a:srgbClr val="CC0066"/>
                </a:solidFill>
                <a:latin typeface="+mj-lt"/>
              </a:rPr>
              <a:t> = 0</a:t>
            </a:r>
            <a:r>
              <a:rPr lang="zh-CN" altLang="en-US" sz="3200" dirty="0">
                <a:solidFill>
                  <a:srgbClr val="CC0066"/>
                </a:solidFill>
                <a:latin typeface="+mj-lt"/>
              </a:rPr>
              <a:t>，</a:t>
            </a:r>
            <a:r>
              <a:rPr lang="en-US" altLang="zh-CN" sz="3200" i="1" dirty="0">
                <a:solidFill>
                  <a:srgbClr val="CC0066"/>
                </a:solidFill>
                <a:latin typeface="+mj-lt"/>
              </a:rPr>
              <a:t>Y</a:t>
            </a:r>
            <a:r>
              <a:rPr lang="en-US" altLang="zh-CN" sz="3200" dirty="0">
                <a:solidFill>
                  <a:srgbClr val="CC0066"/>
                </a:solidFill>
                <a:latin typeface="+mj-lt"/>
              </a:rPr>
              <a:t>(</a:t>
            </a:r>
            <a:r>
              <a:rPr lang="en-US" altLang="zh-CN" sz="3200" i="1" dirty="0">
                <a:solidFill>
                  <a:srgbClr val="CC0066"/>
                </a:solidFill>
                <a:latin typeface="+mj-lt"/>
                <a:sym typeface="Symbol" pitchFamily="18" charset="2"/>
              </a:rPr>
              <a:t></a:t>
            </a:r>
            <a:r>
              <a:rPr lang="en-US" altLang="zh-CN" sz="3200" dirty="0">
                <a:solidFill>
                  <a:srgbClr val="CC0066"/>
                </a:solidFill>
                <a:latin typeface="+mj-lt"/>
                <a:sym typeface="Symbol" pitchFamily="18" charset="2"/>
              </a:rPr>
              <a:t>,</a:t>
            </a:r>
            <a:r>
              <a:rPr lang="en-US" altLang="zh-CN" sz="3200" i="1" dirty="0">
                <a:solidFill>
                  <a:srgbClr val="CC0066"/>
                </a:solidFill>
                <a:latin typeface="+mj-lt"/>
                <a:sym typeface="Symbol" pitchFamily="18" charset="2"/>
              </a:rPr>
              <a:t></a:t>
            </a:r>
            <a:r>
              <a:rPr lang="en-US" altLang="zh-CN" sz="3200" dirty="0">
                <a:solidFill>
                  <a:srgbClr val="CC0066"/>
                </a:solidFill>
                <a:latin typeface="+mj-lt"/>
              </a:rPr>
              <a:t>)</a:t>
            </a:r>
            <a:r>
              <a:rPr lang="zh-CN" altLang="en-US" sz="3200" dirty="0">
                <a:solidFill>
                  <a:srgbClr val="CC0066"/>
                </a:solidFill>
                <a:latin typeface="+mj-lt"/>
              </a:rPr>
              <a:t>为常数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22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2600" grpId="0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618" name="Picture 2" descr="EB2-13-22">
            <a:extLst>
              <a:ext uri="{FF2B5EF4-FFF2-40B4-BE49-F238E27FC236}">
                <a16:creationId xmlns:a16="http://schemas.microsoft.com/office/drawing/2014/main" id="{01794449-C6E4-4283-BC0F-CA745650B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9" r="2800" b="11090"/>
          <a:stretch>
            <a:fillRect/>
          </a:stretch>
        </p:blipFill>
        <p:spPr bwMode="auto">
          <a:xfrm>
            <a:off x="179388" y="49213"/>
            <a:ext cx="8637587" cy="623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0963" name="Rectangle 3">
            <a:extLst>
              <a:ext uri="{FF2B5EF4-FFF2-40B4-BE49-F238E27FC236}">
                <a16:creationId xmlns:a16="http://schemas.microsoft.com/office/drawing/2014/main" id="{69BE3742-FFAC-44C0-8DE7-4BE167C43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6175375"/>
            <a:ext cx="64817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sz="4000">
                <a:ea typeface="楷体_GB2312" pitchFamily="49" charset="-122"/>
              </a:rPr>
              <a:t>nd</a:t>
            </a:r>
            <a:r>
              <a:rPr lang="zh-CN" altLang="en-US" sz="4000">
                <a:ea typeface="楷体_GB2312" pitchFamily="49" charset="-122"/>
              </a:rPr>
              <a:t>原子轨道的角度分布图</a:t>
            </a:r>
          </a:p>
        </p:txBody>
      </p:sp>
      <p:sp>
        <p:nvSpPr>
          <p:cNvPr id="623621" name="Text Box 5">
            <a:extLst>
              <a:ext uri="{FF2B5EF4-FFF2-40B4-BE49-F238E27FC236}">
                <a16:creationId xmlns:a16="http://schemas.microsoft.com/office/drawing/2014/main" id="{E72996D0-3120-4145-8B76-C4A40A4C6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131763"/>
            <a:ext cx="33131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3200" i="1">
                <a:solidFill>
                  <a:srgbClr val="0000CC"/>
                </a:solidFill>
                <a:ea typeface="楷体_GB2312" pitchFamily="49" charset="-122"/>
              </a:rPr>
              <a:t>l</a:t>
            </a:r>
            <a:r>
              <a:rPr lang="en-US" altLang="zh-CN" sz="3200">
                <a:solidFill>
                  <a:srgbClr val="0000CC"/>
                </a:solidFill>
                <a:ea typeface="楷体_GB2312" pitchFamily="49" charset="-122"/>
              </a:rPr>
              <a:t> = 2, </a:t>
            </a:r>
            <a:r>
              <a:rPr lang="en-US" altLang="zh-CN" sz="2800" i="1">
                <a:solidFill>
                  <a:srgbClr val="0000CC"/>
                </a:solidFill>
                <a:ea typeface="楷体_GB2312" pitchFamily="49" charset="-122"/>
              </a:rPr>
              <a:t>m</a:t>
            </a:r>
            <a:r>
              <a:rPr lang="en-US" altLang="zh-CN" sz="2800">
                <a:solidFill>
                  <a:srgbClr val="0000CC"/>
                </a:solidFill>
                <a:ea typeface="楷体_GB2312" pitchFamily="49" charset="-122"/>
              </a:rPr>
              <a:t> = 0, </a:t>
            </a:r>
            <a:r>
              <a:rPr lang="en-US" altLang="zh-CN" sz="2800">
                <a:solidFill>
                  <a:srgbClr val="0000CC"/>
                </a:solidFill>
                <a:ea typeface="楷体_GB2312" pitchFamily="49" charset="-122"/>
                <a:sym typeface="Symbol" panose="05050102010706020507" pitchFamily="18" charset="2"/>
              </a:rPr>
              <a:t>1, 2</a:t>
            </a:r>
            <a:endParaRPr lang="en-US" altLang="zh-CN" sz="2800">
              <a:solidFill>
                <a:srgbClr val="0000CC"/>
              </a:solidFill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23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23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6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Text Box 8">
            <a:extLst>
              <a:ext uri="{FF2B5EF4-FFF2-40B4-BE49-F238E27FC236}">
                <a16:creationId xmlns:a16="http://schemas.microsoft.com/office/drawing/2014/main" id="{6F8CF19E-1AE2-4E65-B074-FE813C78E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5888"/>
            <a:ext cx="2590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4400">
                <a:ea typeface="楷体_GB2312" pitchFamily="49" charset="-122"/>
              </a:rPr>
              <a:t>说明：</a:t>
            </a:r>
          </a:p>
        </p:txBody>
      </p:sp>
      <p:sp>
        <p:nvSpPr>
          <p:cNvPr id="520201" name="Text Box 9">
            <a:extLst>
              <a:ext uri="{FF2B5EF4-FFF2-40B4-BE49-F238E27FC236}">
                <a16:creationId xmlns:a16="http://schemas.microsoft.com/office/drawing/2014/main" id="{14936C14-7A3A-4DDF-B86E-7507CD98F7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876675"/>
            <a:ext cx="864235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20000"/>
              </a:spcBef>
              <a:buFontTx/>
              <a:buAutoNum type="circleNumDbPlain" startAt="2"/>
            </a:pPr>
            <a:r>
              <a:rPr lang="en-US" altLang="zh-CN" sz="3600">
                <a:ea typeface="楷体_GB2312" pitchFamily="49" charset="-122"/>
              </a:rPr>
              <a:t> </a:t>
            </a:r>
            <a:r>
              <a:rPr lang="zh-CN" altLang="en-US" sz="3600">
                <a:ea typeface="楷体_GB2312" pitchFamily="49" charset="-122"/>
              </a:rPr>
              <a:t>角度分布图中，各个波瓣的</a:t>
            </a:r>
            <a:r>
              <a:rPr lang="zh-CN" altLang="en-US" sz="3600">
                <a:solidFill>
                  <a:srgbClr val="3333FF"/>
                </a:solidFill>
                <a:ea typeface="楷体_GB2312" pitchFamily="49" charset="-122"/>
              </a:rPr>
              <a:t>正负号与原子轨道的对称性</a:t>
            </a:r>
            <a:r>
              <a:rPr lang="zh-CN" altLang="en-US" sz="3600">
                <a:ea typeface="楷体_GB2312" pitchFamily="49" charset="-122"/>
              </a:rPr>
              <a:t>有关，用于判断能否形成化学键及成键的类型（分子结构理论：杂化轨道、分子轨道）。 </a:t>
            </a:r>
          </a:p>
        </p:txBody>
      </p:sp>
      <p:sp>
        <p:nvSpPr>
          <p:cNvPr id="520202" name="Rectangle 10">
            <a:extLst>
              <a:ext uri="{FF2B5EF4-FFF2-40B4-BE49-F238E27FC236}">
                <a16:creationId xmlns:a16="http://schemas.microsoft.com/office/drawing/2014/main" id="{C6A2E5CD-6A66-4092-95B0-FDEAFB3F3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836613"/>
            <a:ext cx="85693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60363" indent="-3603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buFontTx/>
              <a:buAutoNum type="circleNumDbPlain"/>
            </a:pPr>
            <a:r>
              <a:rPr lang="en-US" altLang="zh-CN" sz="3600">
                <a:ea typeface="楷体_GB2312" pitchFamily="49" charset="-122"/>
              </a:rPr>
              <a:t> </a:t>
            </a:r>
            <a:r>
              <a:rPr lang="zh-CN" altLang="en-US" sz="3600">
                <a:ea typeface="楷体_GB2312" pitchFamily="49" charset="-122"/>
              </a:rPr>
              <a:t>波函数的角度分布图上</a:t>
            </a:r>
            <a:r>
              <a:rPr lang="zh-CN" altLang="en-US" sz="3600">
                <a:solidFill>
                  <a:srgbClr val="0000FF"/>
                </a:solidFill>
                <a:ea typeface="楷体_GB2312" pitchFamily="49" charset="-122"/>
              </a:rPr>
              <a:t>从原点到曲面上截距的大小</a:t>
            </a:r>
            <a:r>
              <a:rPr lang="zh-CN" altLang="en-US" sz="3600">
                <a:ea typeface="楷体_GB2312" pitchFamily="49" charset="-122"/>
              </a:rPr>
              <a:t>，表示不同方向上</a:t>
            </a:r>
            <a:r>
              <a:rPr lang="en-US" altLang="zh-CN" sz="3600" i="1">
                <a:solidFill>
                  <a:srgbClr val="0000FF"/>
                </a:solidFill>
                <a:ea typeface="楷体_GB2312" pitchFamily="49" charset="-122"/>
              </a:rPr>
              <a:t>Y</a:t>
            </a:r>
            <a:r>
              <a:rPr lang="zh-CN" altLang="en-US" sz="3600">
                <a:solidFill>
                  <a:srgbClr val="0000FF"/>
                </a:solidFill>
                <a:ea typeface="楷体_GB2312" pitchFamily="49" charset="-122"/>
              </a:rPr>
              <a:t>绝对值</a:t>
            </a:r>
            <a:r>
              <a:rPr lang="zh-CN" altLang="en-US" sz="3600">
                <a:ea typeface="楷体_GB2312" pitchFamily="49" charset="-122"/>
              </a:rPr>
              <a:t>的相对大小。它</a:t>
            </a:r>
            <a:r>
              <a:rPr lang="zh-CN" altLang="en-US" sz="3600">
                <a:solidFill>
                  <a:srgbClr val="3333FF"/>
                </a:solidFill>
                <a:ea typeface="楷体_GB2312" pitchFamily="49" charset="-122"/>
              </a:rPr>
              <a:t>只与</a:t>
            </a:r>
            <a:r>
              <a:rPr lang="en-US" altLang="zh-CN" sz="3600" i="1">
                <a:solidFill>
                  <a:srgbClr val="3333FF"/>
                </a:solidFill>
                <a:ea typeface="楷体_GB2312" pitchFamily="49" charset="-122"/>
              </a:rPr>
              <a:t>l</a:t>
            </a:r>
            <a:r>
              <a:rPr lang="en-US" altLang="zh-CN" sz="3600">
                <a:solidFill>
                  <a:srgbClr val="3333FF"/>
                </a:solidFill>
                <a:ea typeface="楷体_GB2312" pitchFamily="49" charset="-122"/>
              </a:rPr>
              <a:t>, </a:t>
            </a:r>
            <a:r>
              <a:rPr lang="en-US" altLang="zh-CN" sz="3600" i="1">
                <a:solidFill>
                  <a:srgbClr val="3333FF"/>
                </a:solidFill>
                <a:ea typeface="楷体_GB2312" pitchFamily="49" charset="-122"/>
              </a:rPr>
              <a:t>m</a:t>
            </a:r>
            <a:r>
              <a:rPr lang="zh-CN" altLang="en-US" sz="3600">
                <a:solidFill>
                  <a:srgbClr val="3333FF"/>
                </a:solidFill>
                <a:ea typeface="楷体_GB2312" pitchFamily="49" charset="-122"/>
              </a:rPr>
              <a:t>有关</a:t>
            </a:r>
            <a:r>
              <a:rPr lang="zh-CN" altLang="en-US" sz="3600">
                <a:ea typeface="楷体_GB2312" pitchFamily="49" charset="-122"/>
              </a:rPr>
              <a:t>，而</a:t>
            </a:r>
            <a:r>
              <a:rPr lang="zh-CN" altLang="en-US" sz="3600">
                <a:solidFill>
                  <a:srgbClr val="FF0000"/>
                </a:solidFill>
                <a:ea typeface="楷体_GB2312" pitchFamily="49" charset="-122"/>
              </a:rPr>
              <a:t>与</a:t>
            </a:r>
            <a:r>
              <a:rPr lang="en-US" altLang="zh-CN" sz="3600" i="1">
                <a:solidFill>
                  <a:srgbClr val="FF0000"/>
                </a:solidFill>
                <a:ea typeface="楷体_GB2312" pitchFamily="49" charset="-122"/>
              </a:rPr>
              <a:t>n</a:t>
            </a:r>
            <a:r>
              <a:rPr lang="zh-CN" altLang="en-US" sz="3600">
                <a:solidFill>
                  <a:srgbClr val="FF0000"/>
                </a:solidFill>
                <a:ea typeface="楷体_GB2312" pitchFamily="49" charset="-122"/>
              </a:rPr>
              <a:t>无关</a:t>
            </a:r>
            <a:r>
              <a:rPr lang="zh-CN" altLang="en-US" sz="3600">
                <a:ea typeface="楷体_GB2312" pitchFamily="49" charset="-122"/>
              </a:rPr>
              <a:t>。因此，只要</a:t>
            </a:r>
            <a:r>
              <a:rPr lang="en-US" altLang="zh-CN" sz="3600" i="1">
                <a:ea typeface="楷体_GB2312" pitchFamily="49" charset="-122"/>
              </a:rPr>
              <a:t>l</a:t>
            </a:r>
            <a:r>
              <a:rPr lang="zh-CN" altLang="en-US" sz="3600">
                <a:ea typeface="楷体_GB2312" pitchFamily="49" charset="-122"/>
              </a:rPr>
              <a:t>和</a:t>
            </a:r>
            <a:r>
              <a:rPr lang="en-US" altLang="zh-CN" sz="3600" i="1">
                <a:ea typeface="楷体_GB2312" pitchFamily="49" charset="-122"/>
              </a:rPr>
              <a:t>m</a:t>
            </a:r>
            <a:r>
              <a:rPr lang="zh-CN" altLang="en-US" sz="3600">
                <a:ea typeface="楷体_GB2312" pitchFamily="49" charset="-122"/>
              </a:rPr>
              <a:t>相同的原子轨道，其角度分布图相同。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0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0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0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20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178" name="Rectangle 2">
            <a:extLst>
              <a:ext uri="{FF2B5EF4-FFF2-40B4-BE49-F238E27FC236}">
                <a16:creationId xmlns:a16="http://schemas.microsoft.com/office/drawing/2014/main" id="{4D4E3D20-75A3-44EC-886A-26C6CD7ED7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3887788" cy="927100"/>
          </a:xfrm>
        </p:spPr>
        <p:txBody>
          <a:bodyPr/>
          <a:lstStyle/>
          <a:p>
            <a:pPr algn="l"/>
            <a:r>
              <a:rPr lang="en-US" altLang="zh-CN">
                <a:solidFill>
                  <a:schemeClr val="tx1"/>
                </a:solidFill>
              </a:rPr>
              <a:t>5.1.4 </a:t>
            </a:r>
            <a:r>
              <a:rPr lang="zh-CN" altLang="en-US">
                <a:solidFill>
                  <a:schemeClr val="tx1"/>
                </a:solidFill>
              </a:rPr>
              <a:t>电子云</a:t>
            </a:r>
          </a:p>
        </p:txBody>
      </p:sp>
      <p:sp>
        <p:nvSpPr>
          <p:cNvPr id="690179" name="Rectangle 3">
            <a:extLst>
              <a:ext uri="{FF2B5EF4-FFF2-40B4-BE49-F238E27FC236}">
                <a16:creationId xmlns:a16="http://schemas.microsoft.com/office/drawing/2014/main" id="{EFCC5492-6151-412C-B167-8C765EB80E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052513"/>
            <a:ext cx="7772400" cy="792162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1. </a:t>
            </a:r>
            <a:r>
              <a:rPr lang="zh-CN" altLang="en-US" sz="4000">
                <a:solidFill>
                  <a:schemeClr val="tx1"/>
                </a:solidFill>
              </a:rPr>
              <a:t>电子云与概率密度</a:t>
            </a:r>
          </a:p>
        </p:txBody>
      </p:sp>
      <p:sp>
        <p:nvSpPr>
          <p:cNvPr id="690180" name="Text Box 4">
            <a:extLst>
              <a:ext uri="{FF2B5EF4-FFF2-40B4-BE49-F238E27FC236}">
                <a16:creationId xmlns:a16="http://schemas.microsoft.com/office/drawing/2014/main" id="{EE8F4A7C-7326-4181-8AB9-1EDF91773C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2852738"/>
            <a:ext cx="8640763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0363" indent="-3603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39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sz="4000"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4000">
                <a:ea typeface="楷体_GB2312" pitchFamily="49" charset="-122"/>
                <a:cs typeface="Times New Roman" panose="02020603050405020304" pitchFamily="18" charset="0"/>
              </a:rPr>
              <a:t>概率密度</a:t>
            </a:r>
            <a:r>
              <a:rPr lang="en-US" altLang="zh-CN" sz="4000">
                <a:ea typeface="楷体_GB2312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4000">
                <a:ea typeface="楷体_GB2312" pitchFamily="49" charset="-122"/>
                <a:cs typeface="Times New Roman" panose="02020603050405020304" pitchFamily="18" charset="0"/>
              </a:rPr>
              <a:t>电子在核外空间</a:t>
            </a:r>
            <a:r>
              <a:rPr lang="zh-CN" altLang="en-US" sz="4000" u="sng">
                <a:solidFill>
                  <a:srgbClr val="FF0000"/>
                </a:solidFill>
                <a:ea typeface="楷体_GB2312" pitchFamily="49" charset="-122"/>
                <a:cs typeface="Times New Roman" panose="02020603050405020304" pitchFamily="18" charset="0"/>
              </a:rPr>
              <a:t>单位体积内</a:t>
            </a:r>
            <a:r>
              <a:rPr lang="zh-CN" altLang="en-US" sz="4000">
                <a:ea typeface="楷体_GB2312" pitchFamily="49" charset="-122"/>
                <a:cs typeface="Times New Roman" panose="02020603050405020304" pitchFamily="18" charset="0"/>
              </a:rPr>
              <a:t>出现的概率</a:t>
            </a:r>
            <a:r>
              <a:rPr lang="en-US" altLang="zh-CN" sz="4000">
                <a:ea typeface="楷体_GB2312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4000">
                <a:ea typeface="楷体_GB2312" pitchFamily="49" charset="-122"/>
                <a:cs typeface="Times New Roman" panose="02020603050405020304" pitchFamily="18" charset="0"/>
              </a:rPr>
              <a:t>用</a:t>
            </a:r>
            <a:r>
              <a:rPr lang="en-US" altLang="zh-CN" sz="4000">
                <a:solidFill>
                  <a:srgbClr val="0000CC"/>
                </a:solidFill>
                <a:ea typeface="楷体_GB2312" pitchFamily="49" charset="-122"/>
                <a:cs typeface="Times New Roman" panose="02020603050405020304" pitchFamily="18" charset="0"/>
              </a:rPr>
              <a:t>|</a:t>
            </a:r>
            <a:r>
              <a:rPr lang="el-GR" altLang="zh-CN" sz="4000" i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ψ</a:t>
            </a:r>
            <a:r>
              <a:rPr lang="en-US" altLang="zh-CN" sz="4000">
                <a:solidFill>
                  <a:srgbClr val="0000CC"/>
                </a:solidFill>
                <a:ea typeface="楷体_GB2312" pitchFamily="49" charset="-122"/>
                <a:cs typeface="Times New Roman" panose="02020603050405020304" pitchFamily="18" charset="0"/>
              </a:rPr>
              <a:t>|</a:t>
            </a:r>
            <a:r>
              <a:rPr lang="en-US" altLang="zh-CN" sz="4000" baseline="30000">
                <a:solidFill>
                  <a:srgbClr val="0000CC"/>
                </a:solidFill>
                <a:ea typeface="楷体_GB2312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4000">
                <a:ea typeface="楷体_GB2312" pitchFamily="49" charset="-122"/>
                <a:cs typeface="Times New Roman" panose="02020603050405020304" pitchFamily="18" charset="0"/>
              </a:rPr>
              <a:t>表示</a:t>
            </a:r>
            <a:r>
              <a:rPr lang="en-US" altLang="zh-CN" sz="4000">
                <a:ea typeface="楷体_GB2312" pitchFamily="49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67652" name="Text Box 4">
            <a:extLst>
              <a:ext uri="{FF2B5EF4-FFF2-40B4-BE49-F238E27FC236}">
                <a16:creationId xmlns:a16="http://schemas.microsoft.com/office/drawing/2014/main" id="{21CF87A8-7512-4A2B-9F2E-6249B8F05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292600"/>
            <a:ext cx="8640762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0363" indent="-3603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4000">
                <a:solidFill>
                  <a:srgbClr val="0000FF"/>
                </a:solidFill>
                <a:ea typeface="楷体_GB2312" pitchFamily="49" charset="-122"/>
              </a:rPr>
              <a:t>电子云是</a:t>
            </a:r>
            <a:r>
              <a:rPr lang="en-US" altLang="zh-CN" sz="4000">
                <a:solidFill>
                  <a:srgbClr val="0000FF"/>
                </a:solidFill>
                <a:ea typeface="楷体_GB2312" pitchFamily="49" charset="-122"/>
              </a:rPr>
              <a:t>|</a:t>
            </a:r>
            <a:r>
              <a:rPr lang="el-GR" altLang="zh-CN" sz="4000" i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ψ</a:t>
            </a:r>
            <a:r>
              <a:rPr lang="en-US" altLang="zh-CN" sz="4000">
                <a:solidFill>
                  <a:srgbClr val="0000FF"/>
                </a:solidFill>
                <a:ea typeface="楷体_GB2312" pitchFamily="49" charset="-122"/>
              </a:rPr>
              <a:t>|</a:t>
            </a:r>
            <a:r>
              <a:rPr lang="en-US" altLang="zh-CN" sz="4000" baseline="30000">
                <a:solidFill>
                  <a:srgbClr val="0000FF"/>
                </a:solidFill>
                <a:ea typeface="楷体_GB2312" pitchFamily="49" charset="-122"/>
              </a:rPr>
              <a:t>2</a:t>
            </a:r>
            <a:r>
              <a:rPr lang="zh-CN" altLang="en-US" sz="4000">
                <a:solidFill>
                  <a:srgbClr val="0000FF"/>
                </a:solidFill>
                <a:ea typeface="楷体_GB2312" pitchFamily="49" charset="-122"/>
              </a:rPr>
              <a:t>的具体图象，</a:t>
            </a:r>
            <a:r>
              <a:rPr lang="zh-CN" altLang="en-US" sz="4000">
                <a:ea typeface="楷体_GB2312" pitchFamily="49" charset="-122"/>
              </a:rPr>
              <a:t>是电子在核外空间出现概率密度分布的形象化描述。</a:t>
            </a:r>
          </a:p>
        </p:txBody>
      </p:sp>
      <p:sp>
        <p:nvSpPr>
          <p:cNvPr id="690183" name="Rectangle 7">
            <a:extLst>
              <a:ext uri="{FF2B5EF4-FFF2-40B4-BE49-F238E27FC236}">
                <a16:creationId xmlns:a16="http://schemas.microsoft.com/office/drawing/2014/main" id="{A7BF1D67-BB3C-4318-93B4-80E15DA7D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628775"/>
            <a:ext cx="8856663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0363" indent="-3603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539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kumimoji="0" lang="en-US" altLang="zh-CN" sz="4000">
                <a:ea typeface="楷体_GB2312" pitchFamily="49" charset="-122"/>
              </a:rPr>
              <a:t> </a:t>
            </a:r>
            <a:r>
              <a:rPr kumimoji="0" lang="zh-CN" altLang="en-US" sz="4000">
                <a:ea typeface="楷体_GB2312" pitchFamily="49" charset="-122"/>
              </a:rPr>
              <a:t>概率：电子在核外空间</a:t>
            </a:r>
            <a:r>
              <a:rPr kumimoji="0" lang="zh-CN" altLang="en-US" sz="4000">
                <a:solidFill>
                  <a:srgbClr val="FF0000"/>
                </a:solidFill>
                <a:ea typeface="楷体_GB2312" pitchFamily="49" charset="-122"/>
              </a:rPr>
              <a:t>某区域内</a:t>
            </a:r>
            <a:r>
              <a:rPr kumimoji="0" lang="zh-CN" altLang="en-US" sz="4000">
                <a:ea typeface="楷体_GB2312" pitchFamily="49" charset="-122"/>
              </a:rPr>
              <a:t>出现 的机会。</a:t>
            </a:r>
          </a:p>
        </p:txBody>
      </p:sp>
      <p:sp>
        <p:nvSpPr>
          <p:cNvPr id="667655" name="Text Box 7">
            <a:extLst>
              <a:ext uri="{FF2B5EF4-FFF2-40B4-BE49-F238E27FC236}">
                <a16:creationId xmlns:a16="http://schemas.microsoft.com/office/drawing/2014/main" id="{566DBCDC-0652-4E27-B05E-7F2C90DD0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2205038"/>
            <a:ext cx="58340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4000">
                <a:solidFill>
                  <a:srgbClr val="D60093"/>
                </a:solidFill>
                <a:ea typeface="楷体_GB2312" pitchFamily="49" charset="-122"/>
              </a:rPr>
              <a:t>概率 </a:t>
            </a:r>
            <a:r>
              <a:rPr lang="en-US" altLang="zh-CN" sz="4000">
                <a:solidFill>
                  <a:srgbClr val="D60093"/>
                </a:solidFill>
                <a:ea typeface="楷体_GB2312" pitchFamily="49" charset="-122"/>
              </a:rPr>
              <a:t>= </a:t>
            </a:r>
            <a:r>
              <a:rPr lang="zh-CN" altLang="en-US" sz="4000">
                <a:solidFill>
                  <a:srgbClr val="D60093"/>
                </a:solidFill>
                <a:ea typeface="楷体_GB2312" pitchFamily="49" charset="-122"/>
              </a:rPr>
              <a:t>概率密度 </a:t>
            </a:r>
            <a:r>
              <a:rPr lang="zh-CN" altLang="en-US" sz="4000">
                <a:solidFill>
                  <a:srgbClr val="D60093"/>
                </a:solidFill>
                <a:ea typeface="楷体_GB2312" pitchFamily="49" charset="-122"/>
                <a:sym typeface="Symbol" panose="05050102010706020507" pitchFamily="18" charset="2"/>
              </a:rPr>
              <a:t> 体积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67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6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0180" grpId="0"/>
      <p:bldP spid="667652" grpId="0" autoUpdateAnimBg="0"/>
      <p:bldP spid="66765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EFB3DF33-9751-4C9E-91A9-52026177789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88913"/>
            <a:ext cx="8713787" cy="2881312"/>
          </a:xfrm>
        </p:spPr>
        <p:txBody>
          <a:bodyPr/>
          <a:lstStyle/>
          <a:p>
            <a:pPr marL="360363" indent="-360363" algn="just"/>
            <a:r>
              <a:rPr lang="zh-CN" altLang="en-US" sz="4000">
                <a:solidFill>
                  <a:schemeClr val="tx1"/>
                </a:solidFill>
              </a:rPr>
              <a:t>电子云图：用</a:t>
            </a:r>
            <a:r>
              <a:rPr lang="zh-CN" altLang="en-US" sz="4000">
                <a:solidFill>
                  <a:srgbClr val="3333FF"/>
                </a:solidFill>
              </a:rPr>
              <a:t>小黑点的疏密表示电子出现概率密度</a:t>
            </a:r>
            <a:r>
              <a:rPr lang="en-US" altLang="zh-CN" sz="4000">
                <a:solidFill>
                  <a:srgbClr val="3333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|</a:t>
            </a:r>
            <a:r>
              <a:rPr lang="el-GR" altLang="zh-CN" sz="4000" i="1">
                <a:solidFill>
                  <a:srgbClr val="3333FF"/>
                </a:solidFill>
                <a:sym typeface="Symbol" panose="05050102010706020507" pitchFamily="18" charset="2"/>
              </a:rPr>
              <a:t>ψ</a:t>
            </a:r>
            <a:r>
              <a:rPr lang="en-US" altLang="zh-CN" sz="4000">
                <a:solidFill>
                  <a:srgbClr val="3333FF"/>
                </a:solidFill>
                <a:sym typeface="Symbol" panose="05050102010706020507" pitchFamily="18" charset="2"/>
              </a:rPr>
              <a:t>|</a:t>
            </a:r>
            <a:r>
              <a:rPr lang="en-US" altLang="zh-CN" sz="4000" baseline="30000">
                <a:solidFill>
                  <a:srgbClr val="3333FF"/>
                </a:solidFill>
                <a:sym typeface="Symbol" panose="05050102010706020507" pitchFamily="18" charset="2"/>
              </a:rPr>
              <a:t>2 </a:t>
            </a:r>
            <a:r>
              <a:rPr lang="zh-CN" altLang="en-US" sz="4000">
                <a:solidFill>
                  <a:srgbClr val="3333FF"/>
                </a:solidFill>
              </a:rPr>
              <a:t>的相对大小</a:t>
            </a:r>
            <a:r>
              <a:rPr lang="zh-CN" altLang="en-US" sz="4000">
                <a:solidFill>
                  <a:schemeClr val="tx1"/>
                </a:solidFill>
              </a:rPr>
              <a:t>，所得图像称为电子云图。是电子在核外空间出现可能性大小的</a:t>
            </a:r>
            <a:r>
              <a:rPr lang="zh-CN" altLang="en-US" sz="4000">
                <a:solidFill>
                  <a:schemeClr val="accent2"/>
                </a:solidFill>
              </a:rPr>
              <a:t>统计性示意图</a:t>
            </a:r>
            <a:r>
              <a:rPr lang="zh-CN" altLang="en-US" sz="4000">
                <a:solidFill>
                  <a:schemeClr val="tx1"/>
                </a:solidFill>
              </a:rPr>
              <a:t>。</a:t>
            </a:r>
          </a:p>
        </p:txBody>
      </p:sp>
      <p:sp>
        <p:nvSpPr>
          <p:cNvPr id="668675" name="Text Box 3">
            <a:extLst>
              <a:ext uri="{FF2B5EF4-FFF2-40B4-BE49-F238E27FC236}">
                <a16:creationId xmlns:a16="http://schemas.microsoft.com/office/drawing/2014/main" id="{9E3B0934-FD95-4DFB-AF5E-0D1B88998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2852738"/>
            <a:ext cx="4895850" cy="311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zh-CN" altLang="en-US" sz="3600">
                <a:solidFill>
                  <a:srgbClr val="CC0066"/>
                </a:solidFill>
                <a:ea typeface="楷体_GB2312" pitchFamily="49" charset="-122"/>
              </a:rPr>
              <a:t>小黑点并不表示此区域内出现的电子数目；</a:t>
            </a:r>
          </a:p>
          <a:p>
            <a:pPr algn="just">
              <a:spcBef>
                <a:spcPct val="50000"/>
              </a:spcBef>
            </a:pPr>
            <a:r>
              <a:rPr lang="zh-CN" altLang="en-US" sz="3600">
                <a:ea typeface="楷体_GB2312" pitchFamily="49" charset="-122"/>
              </a:rPr>
              <a:t>小黑点较密的地方，概率密度较大，单位体积内电子出现的机会多。</a:t>
            </a:r>
          </a:p>
        </p:txBody>
      </p:sp>
      <p:grpSp>
        <p:nvGrpSpPr>
          <p:cNvPr id="687108" name="Group 4">
            <a:extLst>
              <a:ext uri="{FF2B5EF4-FFF2-40B4-BE49-F238E27FC236}">
                <a16:creationId xmlns:a16="http://schemas.microsoft.com/office/drawing/2014/main" id="{C8C4FDC3-EEDA-40F1-B06D-3D44C77B6BAF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2924175"/>
            <a:ext cx="3802062" cy="3573463"/>
            <a:chOff x="385" y="1842"/>
            <a:chExt cx="2395" cy="2251"/>
          </a:xfrm>
        </p:grpSpPr>
        <p:grpSp>
          <p:nvGrpSpPr>
            <p:cNvPr id="687109" name="Group 5">
              <a:extLst>
                <a:ext uri="{FF2B5EF4-FFF2-40B4-BE49-F238E27FC236}">
                  <a16:creationId xmlns:a16="http://schemas.microsoft.com/office/drawing/2014/main" id="{E48D9B4F-DBA4-4750-85FC-92836CCE88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" y="1842"/>
              <a:ext cx="2395" cy="2251"/>
              <a:chOff x="3470" y="73"/>
              <a:chExt cx="2265" cy="2067"/>
            </a:xfrm>
          </p:grpSpPr>
          <p:sp>
            <p:nvSpPr>
              <p:cNvPr id="687110" name="Rectangle 6">
                <a:extLst>
                  <a:ext uri="{FF2B5EF4-FFF2-40B4-BE49-F238E27FC236}">
                    <a16:creationId xmlns:a16="http://schemas.microsoft.com/office/drawing/2014/main" id="{1FEFA52E-7101-4F68-838B-A3A337C57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1768"/>
                <a:ext cx="2265" cy="3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3600">
                    <a:ea typeface="楷体_GB2312" pitchFamily="49" charset="-122"/>
                  </a:rPr>
                  <a:t>氢原子</a:t>
                </a:r>
                <a:r>
                  <a:rPr lang="en-US" altLang="zh-CN" sz="3600">
                    <a:ea typeface="楷体_GB2312" pitchFamily="49" charset="-122"/>
                  </a:rPr>
                  <a:t>1s</a:t>
                </a:r>
                <a:r>
                  <a:rPr lang="zh-CN" altLang="en-US" sz="3600">
                    <a:ea typeface="楷体_GB2312" pitchFamily="49" charset="-122"/>
                  </a:rPr>
                  <a:t>电子云图</a:t>
                </a:r>
              </a:p>
            </p:txBody>
          </p:sp>
          <p:pic>
            <p:nvPicPr>
              <p:cNvPr id="687111" name="Picture 7" descr="image004">
                <a:extLst>
                  <a:ext uri="{FF2B5EF4-FFF2-40B4-BE49-F238E27FC236}">
                    <a16:creationId xmlns:a16="http://schemas.microsoft.com/office/drawing/2014/main" id="{3287F876-A2A6-4E46-B649-40578FEB1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066" t="21597" r="23753" b="21597"/>
              <a:stretch>
                <a:fillRect/>
              </a:stretch>
            </p:blipFill>
            <p:spPr bwMode="auto">
              <a:xfrm>
                <a:off x="3470" y="73"/>
                <a:ext cx="1587" cy="16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87112" name="Oval 8">
              <a:extLst>
                <a:ext uri="{FF2B5EF4-FFF2-40B4-BE49-F238E27FC236}">
                  <a16:creationId xmlns:a16="http://schemas.microsoft.com/office/drawing/2014/main" id="{A06ABA1F-4749-4036-B59B-E931FA96424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81" y="2569"/>
              <a:ext cx="45" cy="4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zh-CN" sz="2800">
                <a:solidFill>
                  <a:schemeClr val="bg1"/>
                </a:solidFill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6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6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106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3" name="Rectangle 5">
            <a:extLst>
              <a:ext uri="{FF2B5EF4-FFF2-40B4-BE49-F238E27FC236}">
                <a16:creationId xmlns:a16="http://schemas.microsoft.com/office/drawing/2014/main" id="{683C15CE-0315-4D99-9551-7E73858FF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0"/>
            <a:ext cx="6692900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>
                <a:ea typeface="楷体_GB2312" pitchFamily="49" charset="-122"/>
              </a:rPr>
              <a:t>2. </a:t>
            </a:r>
            <a:r>
              <a:rPr lang="zh-CN" altLang="en-US" sz="4000">
                <a:ea typeface="楷体_GB2312" pitchFamily="49" charset="-122"/>
              </a:rPr>
              <a:t>电子云角度分布图</a:t>
            </a:r>
          </a:p>
        </p:txBody>
      </p:sp>
      <p:sp>
        <p:nvSpPr>
          <p:cNvPr id="686084" name="Rectangle 6">
            <a:extLst>
              <a:ext uri="{FF2B5EF4-FFF2-40B4-BE49-F238E27FC236}">
                <a16:creationId xmlns:a16="http://schemas.microsoft.com/office/drawing/2014/main" id="{CFF5DD07-A8CE-4B4E-ADA0-9CF32F766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765175"/>
            <a:ext cx="4968875" cy="963613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el-GR" altLang="zh-CN" sz="440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</a:t>
            </a:r>
            <a:r>
              <a:rPr lang="el-GR" altLang="zh-CN" sz="4400" i="1">
                <a:latin typeface="楷体_GB2312" pitchFamily="49" charset="-122"/>
                <a:ea typeface="楷体_GB2312" pitchFamily="49" charset="-122"/>
              </a:rPr>
              <a:t>ψ</a:t>
            </a:r>
            <a:r>
              <a:rPr lang="el-GR" altLang="zh-CN" sz="440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</a:t>
            </a:r>
            <a:r>
              <a:rPr lang="en-US" altLang="zh-CN" sz="4400" baseline="30000">
                <a:ea typeface="楷体_GB2312" pitchFamily="49" charset="-122"/>
              </a:rPr>
              <a:t>2</a:t>
            </a:r>
            <a:r>
              <a:rPr lang="en-US" altLang="zh-CN" sz="4400">
                <a:ea typeface="楷体_GB2312" pitchFamily="49" charset="-122"/>
              </a:rPr>
              <a:t> = </a:t>
            </a:r>
            <a:r>
              <a:rPr lang="en-US" altLang="zh-CN" sz="4400" i="1">
                <a:ea typeface="楷体_GB2312" pitchFamily="49" charset="-122"/>
              </a:rPr>
              <a:t>R</a:t>
            </a:r>
            <a:r>
              <a:rPr lang="en-US" altLang="zh-CN" sz="4400" baseline="30000">
                <a:ea typeface="楷体_GB2312" pitchFamily="49" charset="-122"/>
              </a:rPr>
              <a:t>2</a:t>
            </a:r>
            <a:r>
              <a:rPr lang="en-US" altLang="zh-CN" sz="4400">
                <a:ea typeface="楷体_GB2312" pitchFamily="49" charset="-122"/>
              </a:rPr>
              <a:t>(</a:t>
            </a:r>
            <a:r>
              <a:rPr lang="en-US" altLang="zh-CN" sz="4400" i="1">
                <a:ea typeface="楷体_GB2312" pitchFamily="49" charset="-122"/>
              </a:rPr>
              <a:t>r</a:t>
            </a:r>
            <a:r>
              <a:rPr lang="en-US" altLang="zh-CN" sz="4400">
                <a:ea typeface="楷体_GB2312" pitchFamily="49" charset="-122"/>
              </a:rPr>
              <a:t>) </a:t>
            </a:r>
            <a:r>
              <a:rPr lang="en-US" altLang="zh-CN" sz="4400">
                <a:ea typeface="楷体_GB2312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sz="4400" i="1">
                <a:ea typeface="楷体_GB2312" pitchFamily="49" charset="-122"/>
              </a:rPr>
              <a:t>Y</a:t>
            </a:r>
            <a:r>
              <a:rPr lang="en-US" altLang="zh-CN" sz="4400" baseline="30000">
                <a:ea typeface="楷体_GB2312" pitchFamily="49" charset="-122"/>
              </a:rPr>
              <a:t>2</a:t>
            </a:r>
            <a:r>
              <a:rPr lang="en-US" altLang="zh-CN" sz="4400">
                <a:ea typeface="楷体_GB2312" pitchFamily="49" charset="-122"/>
              </a:rPr>
              <a:t>(</a:t>
            </a:r>
            <a:r>
              <a:rPr lang="en-US" altLang="zh-CN" sz="4400" i="1">
                <a:ea typeface="楷体_GB2312" pitchFamily="49" charset="-122"/>
                <a:sym typeface="Symbol" panose="05050102010706020507" pitchFamily="18" charset="2"/>
              </a:rPr>
              <a:t></a:t>
            </a:r>
            <a:r>
              <a:rPr lang="en-US" altLang="zh-CN" sz="4400">
                <a:ea typeface="楷体_GB2312" pitchFamily="49" charset="-122"/>
              </a:rPr>
              <a:t>,</a:t>
            </a:r>
            <a:r>
              <a:rPr lang="en-US" altLang="zh-CN" sz="4400" i="1">
                <a:ea typeface="楷体_GB2312" pitchFamily="49" charset="-122"/>
                <a:sym typeface="Symbol" panose="05050102010706020507" pitchFamily="18" charset="2"/>
              </a:rPr>
              <a:t></a:t>
            </a:r>
            <a:r>
              <a:rPr lang="en-US" altLang="zh-CN" sz="4400">
                <a:ea typeface="楷体_GB2312" pitchFamily="49" charset="-122"/>
              </a:rPr>
              <a:t>) </a:t>
            </a:r>
          </a:p>
        </p:txBody>
      </p:sp>
      <p:graphicFrame>
        <p:nvGraphicFramePr>
          <p:cNvPr id="686085" name="Object 5">
            <a:extLst>
              <a:ext uri="{FF2B5EF4-FFF2-40B4-BE49-F238E27FC236}">
                <a16:creationId xmlns:a16="http://schemas.microsoft.com/office/drawing/2014/main" id="{107B5AA9-A06C-4821-8D64-F3EBF6712F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088" name="公式" r:id="rId3" imgW="114120" imgH="215640" progId="Equation.3">
                  <p:embed/>
                </p:oleObj>
              </mc:Choice>
              <mc:Fallback>
                <p:oleObj name="公式" r:id="rId3" imgW="1141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087" name="Rectangle 2">
            <a:extLst>
              <a:ext uri="{FF2B5EF4-FFF2-40B4-BE49-F238E27FC236}">
                <a16:creationId xmlns:a16="http://schemas.microsoft.com/office/drawing/2014/main" id="{77A24EA6-1D70-4E08-B03C-59649B565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133600"/>
            <a:ext cx="8424862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zh-CN" altLang="en-US" sz="4000">
                <a:ea typeface="楷体_GB2312" pitchFamily="49" charset="-122"/>
              </a:rPr>
              <a:t>用</a:t>
            </a:r>
            <a:r>
              <a:rPr lang="en-US" altLang="zh-CN" sz="4000">
                <a:ea typeface="楷体_GB2312" pitchFamily="49" charset="-122"/>
              </a:rPr>
              <a:t>|</a:t>
            </a:r>
            <a:r>
              <a:rPr lang="el-GR" altLang="zh-CN" sz="4000" i="1">
                <a:latin typeface="楷体_GB2312" pitchFamily="49" charset="-122"/>
                <a:ea typeface="楷体_GB2312" pitchFamily="49" charset="-122"/>
              </a:rPr>
              <a:t>ψ</a:t>
            </a:r>
            <a:r>
              <a:rPr lang="en-US" altLang="zh-CN" sz="4000">
                <a:ea typeface="楷体_GB2312" pitchFamily="49" charset="-122"/>
              </a:rPr>
              <a:t>|</a:t>
            </a:r>
            <a:r>
              <a:rPr lang="en-US" altLang="zh-CN" sz="4000" baseline="30000">
                <a:ea typeface="楷体_GB2312" pitchFamily="49" charset="-122"/>
              </a:rPr>
              <a:t>2</a:t>
            </a:r>
            <a:r>
              <a:rPr lang="en-US" altLang="zh-CN" sz="4000">
                <a:ea typeface="楷体_GB2312" pitchFamily="49" charset="-122"/>
              </a:rPr>
              <a:t> </a:t>
            </a:r>
            <a:r>
              <a:rPr lang="zh-CN" altLang="en-US" sz="4000">
                <a:ea typeface="楷体_GB2312" pitchFamily="49" charset="-122"/>
              </a:rPr>
              <a:t>的角度部分</a:t>
            </a:r>
            <a:r>
              <a:rPr lang="en-US" altLang="zh-CN" sz="4000">
                <a:solidFill>
                  <a:srgbClr val="3333FF"/>
                </a:solidFill>
                <a:ea typeface="楷体_GB2312" pitchFamily="49" charset="-122"/>
                <a:cs typeface="Times New Roman" panose="02020603050405020304" pitchFamily="18" charset="0"/>
              </a:rPr>
              <a:t>|</a:t>
            </a:r>
            <a:r>
              <a:rPr lang="en-US" altLang="zh-CN" sz="4000" i="1">
                <a:solidFill>
                  <a:srgbClr val="3333FF"/>
                </a:solidFill>
                <a:ea typeface="楷体_GB2312" pitchFamily="49" charset="-122"/>
              </a:rPr>
              <a:t>Y</a:t>
            </a:r>
            <a:r>
              <a:rPr lang="en-US" altLang="zh-CN" sz="4000">
                <a:solidFill>
                  <a:srgbClr val="3333FF"/>
                </a:solidFill>
                <a:ea typeface="楷体_GB2312" pitchFamily="49" charset="-122"/>
              </a:rPr>
              <a:t>|</a:t>
            </a:r>
            <a:r>
              <a:rPr lang="en-US" altLang="zh-CN" sz="4000" baseline="30000">
                <a:solidFill>
                  <a:srgbClr val="3333FF"/>
                </a:solidFill>
                <a:ea typeface="楷体_GB2312" pitchFamily="49" charset="-122"/>
              </a:rPr>
              <a:t>2</a:t>
            </a:r>
            <a:r>
              <a:rPr lang="en-US" altLang="zh-CN" sz="4000">
                <a:solidFill>
                  <a:srgbClr val="3333FF"/>
                </a:solidFill>
                <a:ea typeface="楷体_GB2312" pitchFamily="49" charset="-122"/>
              </a:rPr>
              <a:t>-</a:t>
            </a:r>
            <a:r>
              <a:rPr lang="en-US" altLang="zh-CN" sz="4000" i="1">
                <a:solidFill>
                  <a:srgbClr val="3333FF"/>
                </a:solidFill>
                <a:ea typeface="楷体_GB2312" pitchFamily="49" charset="-122"/>
                <a:sym typeface="Symbol" panose="05050102010706020507" pitchFamily="18" charset="2"/>
              </a:rPr>
              <a:t></a:t>
            </a:r>
            <a:r>
              <a:rPr lang="en-US" altLang="zh-CN" sz="4000">
                <a:solidFill>
                  <a:srgbClr val="3333FF"/>
                </a:solidFill>
                <a:ea typeface="楷体_GB2312" pitchFamily="49" charset="-122"/>
                <a:sym typeface="Symbol" panose="05050102010706020507" pitchFamily="18" charset="2"/>
              </a:rPr>
              <a:t>,</a:t>
            </a:r>
            <a:r>
              <a:rPr lang="en-US" altLang="zh-CN" sz="4000" i="1">
                <a:solidFill>
                  <a:srgbClr val="3333FF"/>
                </a:solidFill>
                <a:ea typeface="楷体_GB2312" pitchFamily="49" charset="-122"/>
                <a:sym typeface="Symbol" panose="05050102010706020507" pitchFamily="18" charset="2"/>
              </a:rPr>
              <a:t></a:t>
            </a:r>
            <a:r>
              <a:rPr lang="en-US" altLang="zh-CN" sz="4000"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zh-CN" altLang="en-US" sz="4000">
                <a:ea typeface="楷体_GB2312" pitchFamily="49" charset="-122"/>
              </a:rPr>
              <a:t>作图，从角度表示概率密度在空间的分布规律，所得图像称为</a:t>
            </a:r>
            <a:r>
              <a:rPr lang="zh-CN" altLang="en-US" sz="4000">
                <a:solidFill>
                  <a:srgbClr val="3333FF"/>
                </a:solidFill>
                <a:ea typeface="楷体_GB2312" pitchFamily="49" charset="-122"/>
              </a:rPr>
              <a:t>电子云 </a:t>
            </a:r>
            <a:r>
              <a:rPr lang="en-US" altLang="zh-CN" sz="4000">
                <a:solidFill>
                  <a:srgbClr val="3333FF"/>
                </a:solidFill>
                <a:ea typeface="楷体_GB2312" pitchFamily="49" charset="-122"/>
              </a:rPr>
              <a:t>(</a:t>
            </a:r>
            <a:r>
              <a:rPr lang="zh-CN" altLang="en-US" sz="4000">
                <a:solidFill>
                  <a:srgbClr val="3333FF"/>
                </a:solidFill>
                <a:ea typeface="楷体_GB2312" pitchFamily="49" charset="-122"/>
              </a:rPr>
              <a:t>或概率密度</a:t>
            </a:r>
            <a:r>
              <a:rPr lang="en-US" altLang="zh-CN" sz="4000">
                <a:solidFill>
                  <a:srgbClr val="3333FF"/>
                </a:solidFill>
                <a:ea typeface="楷体_GB2312" pitchFamily="49" charset="-122"/>
              </a:rPr>
              <a:t>)</a:t>
            </a:r>
            <a:r>
              <a:rPr lang="zh-CN" altLang="en-US" sz="4000">
                <a:solidFill>
                  <a:srgbClr val="3333FF"/>
                </a:solidFill>
                <a:ea typeface="楷体_GB2312" pitchFamily="49" charset="-122"/>
              </a:rPr>
              <a:t>的角度分布图</a:t>
            </a:r>
            <a:r>
              <a:rPr lang="zh-CN" altLang="en-US" sz="4000">
                <a:ea typeface="楷体_GB2312" pitchFamily="49" charset="-122"/>
              </a:rPr>
              <a:t>。</a:t>
            </a:r>
          </a:p>
        </p:txBody>
      </p:sp>
    </p:spTree>
  </p:cSld>
  <p:clrMapOvr>
    <a:masterClrMapping/>
  </p:clrMapOvr>
  <p:transition spd="med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686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087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034" name="Picture 2">
            <a:extLst>
              <a:ext uri="{FF2B5EF4-FFF2-40B4-BE49-F238E27FC236}">
                <a16:creationId xmlns:a16="http://schemas.microsoft.com/office/drawing/2014/main" id="{70F5E2EC-9115-4FA8-BE62-19316FF85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708275"/>
            <a:ext cx="1597025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4035" name="Picture 3">
            <a:extLst>
              <a:ext uri="{FF2B5EF4-FFF2-40B4-BE49-F238E27FC236}">
                <a16:creationId xmlns:a16="http://schemas.microsoft.com/office/drawing/2014/main" id="{23CE48B1-ED33-407A-A7D4-9459FE24E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2852738"/>
            <a:ext cx="3417887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4036" name="Picture 4">
            <a:extLst>
              <a:ext uri="{FF2B5EF4-FFF2-40B4-BE49-F238E27FC236}">
                <a16:creationId xmlns:a16="http://schemas.microsoft.com/office/drawing/2014/main" id="{495A9480-71BC-4E37-853D-596D070D0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779713"/>
            <a:ext cx="161925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4037" name="Picture 5">
            <a:extLst>
              <a:ext uri="{FF2B5EF4-FFF2-40B4-BE49-F238E27FC236}">
                <a16:creationId xmlns:a16="http://schemas.microsoft.com/office/drawing/2014/main" id="{3D5B7B08-017B-4169-A3F4-8D7848DA4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115888"/>
            <a:ext cx="3849687" cy="237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4038" name="Picture 6">
            <a:extLst>
              <a:ext uri="{FF2B5EF4-FFF2-40B4-BE49-F238E27FC236}">
                <a16:creationId xmlns:a16="http://schemas.microsoft.com/office/drawing/2014/main" id="{FBB32D25-CC70-4932-A616-E7814F193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" r="50000" b="8203"/>
          <a:stretch>
            <a:fillRect/>
          </a:stretch>
        </p:blipFill>
        <p:spPr bwMode="auto">
          <a:xfrm>
            <a:off x="323850" y="115888"/>
            <a:ext cx="1525588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4039" name="Picture 7">
            <a:extLst>
              <a:ext uri="{FF2B5EF4-FFF2-40B4-BE49-F238E27FC236}">
                <a16:creationId xmlns:a16="http://schemas.microsoft.com/office/drawing/2014/main" id="{8F28B2DC-80F6-4E81-81DD-5E7458249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115888"/>
            <a:ext cx="1433513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4040" name="Text Box 8">
            <a:extLst>
              <a:ext uri="{FF2B5EF4-FFF2-40B4-BE49-F238E27FC236}">
                <a16:creationId xmlns:a16="http://schemas.microsoft.com/office/drawing/2014/main" id="{B0DA37E2-D5AD-4ED2-836F-3D7C7C460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2276475"/>
            <a:ext cx="45354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600">
                <a:ea typeface="楷体_GB2312" pitchFamily="49" charset="-122"/>
              </a:rPr>
              <a:t>波函数角度分布图</a:t>
            </a:r>
          </a:p>
        </p:txBody>
      </p:sp>
      <p:sp>
        <p:nvSpPr>
          <p:cNvPr id="669705" name="Text Box 9">
            <a:extLst>
              <a:ext uri="{FF2B5EF4-FFF2-40B4-BE49-F238E27FC236}">
                <a16:creationId xmlns:a16="http://schemas.microsoft.com/office/drawing/2014/main" id="{D62DF7DE-3D00-4DC1-B1F4-D8A280D8F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4941888"/>
            <a:ext cx="88566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>
                <a:ea typeface="楷体_GB2312" pitchFamily="49" charset="-122"/>
              </a:rPr>
              <a:t>电子云角度分布图</a:t>
            </a:r>
            <a:r>
              <a:rPr lang="en-US" altLang="zh-CN" sz="3600">
                <a:ea typeface="楷体_GB2312" pitchFamily="49" charset="-122"/>
                <a:sym typeface="Wingdings" panose="05000000000000000000" pitchFamily="2" charset="2"/>
              </a:rPr>
              <a:t>:  (1) </a:t>
            </a:r>
            <a:r>
              <a:rPr lang="zh-CN" altLang="en-US" sz="3600">
                <a:ea typeface="楷体_GB2312" pitchFamily="49" charset="-122"/>
              </a:rPr>
              <a:t>无正负之分；</a:t>
            </a:r>
          </a:p>
          <a:p>
            <a:r>
              <a:rPr lang="en-US" altLang="zh-CN" sz="3600">
                <a:ea typeface="楷体_GB2312" pitchFamily="49" charset="-122"/>
              </a:rPr>
              <a:t>(2) </a:t>
            </a:r>
            <a:r>
              <a:rPr lang="zh-CN" altLang="en-US" sz="3600">
                <a:ea typeface="楷体_GB2312" pitchFamily="49" charset="-122"/>
              </a:rPr>
              <a:t>变“瘦”</a:t>
            </a:r>
            <a:r>
              <a:rPr lang="en-US" altLang="zh-CN" sz="3600">
                <a:ea typeface="楷体_GB2312" pitchFamily="49" charset="-122"/>
              </a:rPr>
              <a:t>, </a:t>
            </a:r>
            <a:r>
              <a:rPr lang="zh-CN" altLang="en-US" sz="3600">
                <a:ea typeface="楷体_GB2312" pitchFamily="49" charset="-122"/>
              </a:rPr>
              <a:t>因角度函数</a:t>
            </a:r>
            <a:r>
              <a:rPr lang="en-US" altLang="zh-CN" sz="4000">
                <a:solidFill>
                  <a:srgbClr val="3333FF"/>
                </a:solidFill>
                <a:ea typeface="楷体_GB2312" pitchFamily="49" charset="-122"/>
                <a:cs typeface="Times New Roman" panose="02020603050405020304" pitchFamily="18" charset="0"/>
              </a:rPr>
              <a:t>|</a:t>
            </a:r>
            <a:r>
              <a:rPr lang="en-US" altLang="zh-CN" sz="4000" i="1">
                <a:solidFill>
                  <a:srgbClr val="3333FF"/>
                </a:solidFill>
                <a:ea typeface="楷体_GB2312" pitchFamily="49" charset="-122"/>
              </a:rPr>
              <a:t>Y</a:t>
            </a:r>
            <a:r>
              <a:rPr lang="en-US" altLang="zh-CN" sz="4000">
                <a:solidFill>
                  <a:srgbClr val="3333FF"/>
                </a:solidFill>
                <a:ea typeface="楷体_GB2312" pitchFamily="49" charset="-122"/>
              </a:rPr>
              <a:t>|</a:t>
            </a:r>
            <a:r>
              <a:rPr lang="en-US" altLang="zh-CN" sz="4000" baseline="30000">
                <a:solidFill>
                  <a:srgbClr val="3333FF"/>
                </a:solidFill>
                <a:ea typeface="楷体_GB2312" pitchFamily="49" charset="-122"/>
              </a:rPr>
              <a:t> </a:t>
            </a:r>
            <a:r>
              <a:rPr lang="en-US" altLang="zh-CN" sz="4000">
                <a:solidFill>
                  <a:srgbClr val="3333FF"/>
                </a:solidFill>
                <a:ea typeface="楷体_GB2312" pitchFamily="49" charset="-122"/>
                <a:sym typeface="Symbol" panose="05050102010706020507" pitchFamily="18" charset="2"/>
              </a:rPr>
              <a:t> 1</a:t>
            </a:r>
            <a:r>
              <a:rPr lang="zh-CN" altLang="en-US" sz="4000">
                <a:solidFill>
                  <a:srgbClr val="3333FF"/>
                </a:solidFill>
                <a:ea typeface="楷体_GB2312" pitchFamily="49" charset="-122"/>
                <a:sym typeface="Symbol" panose="05050102010706020507" pitchFamily="18" charset="2"/>
              </a:rPr>
              <a:t>，</a:t>
            </a:r>
            <a:r>
              <a:rPr lang="zh-CN" altLang="en-US" sz="4000">
                <a:ea typeface="楷体_GB2312" pitchFamily="49" charset="-122"/>
                <a:sym typeface="Symbol" panose="05050102010706020507" pitchFamily="18" charset="2"/>
              </a:rPr>
              <a:t>所以</a:t>
            </a:r>
            <a:r>
              <a:rPr lang="en-US" altLang="zh-CN" sz="3600">
                <a:solidFill>
                  <a:srgbClr val="3333FF"/>
                </a:solidFill>
                <a:ea typeface="楷体_GB2312" pitchFamily="49" charset="-122"/>
              </a:rPr>
              <a:t>|</a:t>
            </a:r>
            <a:r>
              <a:rPr lang="en-US" altLang="zh-CN" sz="3600" i="1">
                <a:solidFill>
                  <a:srgbClr val="3333FF"/>
                </a:solidFill>
                <a:ea typeface="楷体_GB2312" pitchFamily="49" charset="-122"/>
              </a:rPr>
              <a:t>Y</a:t>
            </a:r>
            <a:r>
              <a:rPr lang="en-US" altLang="zh-CN" sz="3600">
                <a:solidFill>
                  <a:srgbClr val="3333FF"/>
                </a:solidFill>
                <a:ea typeface="楷体_GB2312" pitchFamily="49" charset="-122"/>
              </a:rPr>
              <a:t>|</a:t>
            </a:r>
            <a:r>
              <a:rPr lang="en-US" altLang="zh-CN" sz="3600" baseline="30000">
                <a:solidFill>
                  <a:srgbClr val="0000FF"/>
                </a:solidFill>
                <a:ea typeface="楷体_GB2312" pitchFamily="49" charset="-122"/>
              </a:rPr>
              <a:t>2</a:t>
            </a:r>
            <a:r>
              <a:rPr lang="zh-CN" altLang="en-US" sz="3600">
                <a:ea typeface="楷体_GB2312" pitchFamily="49" charset="-122"/>
              </a:rPr>
              <a:t>值比</a:t>
            </a:r>
            <a:r>
              <a:rPr lang="en-US" altLang="zh-CN" sz="3600">
                <a:ea typeface="楷体_GB2312" pitchFamily="49" charset="-122"/>
              </a:rPr>
              <a:t>|</a:t>
            </a:r>
            <a:r>
              <a:rPr lang="en-US" altLang="zh-CN" sz="3600" i="1">
                <a:ea typeface="楷体_GB2312" pitchFamily="49" charset="-122"/>
              </a:rPr>
              <a:t>Y</a:t>
            </a:r>
            <a:r>
              <a:rPr lang="en-US" altLang="zh-CN" sz="3600">
                <a:ea typeface="楷体_GB2312" pitchFamily="49" charset="-122"/>
              </a:rPr>
              <a:t>| </a:t>
            </a:r>
            <a:r>
              <a:rPr lang="zh-CN" altLang="en-US" sz="3600">
                <a:ea typeface="楷体_GB2312" pitchFamily="49" charset="-122"/>
              </a:rPr>
              <a:t>值</a:t>
            </a:r>
            <a:r>
              <a:rPr lang="zh-CN" altLang="en-US" sz="3600">
                <a:solidFill>
                  <a:srgbClr val="0000FF"/>
                </a:solidFill>
                <a:ea typeface="楷体_GB2312" pitchFamily="49" charset="-122"/>
              </a:rPr>
              <a:t>更小</a:t>
            </a:r>
            <a:r>
              <a:rPr lang="zh-CN" altLang="en-US" sz="3600">
                <a:ea typeface="楷体_GB2312" pitchFamily="49" charset="-122"/>
              </a:rPr>
              <a:t>。</a:t>
            </a:r>
            <a:endParaRPr lang="en-US" altLang="en-US" sz="3600"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9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697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4" name="Text Box 2">
            <a:extLst>
              <a:ext uri="{FF2B5EF4-FFF2-40B4-BE49-F238E27FC236}">
                <a16:creationId xmlns:a16="http://schemas.microsoft.com/office/drawing/2014/main" id="{57A8C97A-6B20-4ADB-84A1-23D45A708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836613"/>
            <a:ext cx="83820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0363" indent="-3603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20000"/>
              </a:spcBef>
              <a:buFontTx/>
              <a:buChar char="•"/>
            </a:pPr>
            <a:r>
              <a:rPr lang="zh-CN" altLang="en-US" sz="3600">
                <a:ea typeface="楷体_GB2312" pitchFamily="49" charset="-122"/>
              </a:rPr>
              <a:t>径向分布函数</a:t>
            </a:r>
            <a:r>
              <a:rPr lang="en-US" altLang="zh-CN" sz="3600" i="1">
                <a:solidFill>
                  <a:srgbClr val="0000CC"/>
                </a:solidFill>
                <a:ea typeface="楷体_GB2312" pitchFamily="49" charset="-122"/>
              </a:rPr>
              <a:t>D</a:t>
            </a:r>
            <a:r>
              <a:rPr lang="en-US" altLang="zh-CN" sz="3600">
                <a:solidFill>
                  <a:srgbClr val="0000CC"/>
                </a:solidFill>
                <a:ea typeface="楷体_GB2312" pitchFamily="49" charset="-122"/>
              </a:rPr>
              <a:t>(</a:t>
            </a:r>
            <a:r>
              <a:rPr lang="en-US" altLang="zh-CN" sz="3600" i="1">
                <a:solidFill>
                  <a:srgbClr val="0000CC"/>
                </a:solidFill>
                <a:ea typeface="楷体_GB2312" pitchFamily="49" charset="-122"/>
              </a:rPr>
              <a:t>r</a:t>
            </a:r>
            <a:r>
              <a:rPr lang="en-US" altLang="zh-CN" sz="3600">
                <a:solidFill>
                  <a:srgbClr val="0000CC"/>
                </a:solidFill>
                <a:ea typeface="楷体_GB2312" pitchFamily="49" charset="-122"/>
              </a:rPr>
              <a:t>)</a:t>
            </a:r>
            <a:r>
              <a:rPr lang="zh-CN" altLang="en-US" sz="3600">
                <a:solidFill>
                  <a:srgbClr val="0000CC"/>
                </a:solidFill>
                <a:ea typeface="楷体_GB2312" pitchFamily="49" charset="-122"/>
              </a:rPr>
              <a:t>：</a:t>
            </a:r>
            <a:r>
              <a:rPr lang="zh-CN" altLang="en-US" sz="3600">
                <a:ea typeface="楷体_GB2312" pitchFamily="49" charset="-122"/>
              </a:rPr>
              <a:t>表示电子在距核半径为</a:t>
            </a:r>
            <a:r>
              <a:rPr lang="en-US" altLang="zh-CN" sz="3600" i="1">
                <a:ea typeface="楷体_GB2312" pitchFamily="49" charset="-122"/>
              </a:rPr>
              <a:t>r</a:t>
            </a:r>
            <a:r>
              <a:rPr lang="zh-CN" altLang="en-US" sz="3600">
                <a:ea typeface="楷体_GB2312" pitchFamily="49" charset="-122"/>
              </a:rPr>
              <a:t>的</a:t>
            </a:r>
            <a:r>
              <a:rPr lang="zh-CN" altLang="en-US" sz="3600">
                <a:solidFill>
                  <a:srgbClr val="0000CC"/>
                </a:solidFill>
                <a:ea typeface="楷体_GB2312" pitchFamily="49" charset="-122"/>
              </a:rPr>
              <a:t>单位厚度球壳</a:t>
            </a:r>
            <a:r>
              <a:rPr lang="zh-CN" altLang="en-US" sz="3600">
                <a:ea typeface="楷体_GB2312" pitchFamily="49" charset="-122"/>
              </a:rPr>
              <a:t>中出现的概率。</a:t>
            </a:r>
          </a:p>
        </p:txBody>
      </p:sp>
      <p:sp>
        <p:nvSpPr>
          <p:cNvPr id="701443" name="Text Box 4">
            <a:extLst>
              <a:ext uri="{FF2B5EF4-FFF2-40B4-BE49-F238E27FC236}">
                <a16:creationId xmlns:a16="http://schemas.microsoft.com/office/drawing/2014/main" id="{39F47387-273C-4D0D-BA83-74D3AB9D9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5888"/>
            <a:ext cx="86407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4000">
                <a:solidFill>
                  <a:srgbClr val="3333FF"/>
                </a:solidFill>
                <a:ea typeface="楷体_GB2312" pitchFamily="49" charset="-122"/>
              </a:rPr>
              <a:t>3. </a:t>
            </a:r>
            <a:r>
              <a:rPr lang="zh-CN" altLang="en-US" sz="4000">
                <a:solidFill>
                  <a:srgbClr val="3333FF"/>
                </a:solidFill>
                <a:ea typeface="楷体_GB2312" pitchFamily="49" charset="-122"/>
              </a:rPr>
              <a:t>电子云径向分布图</a:t>
            </a:r>
            <a:endParaRPr lang="zh-CN" altLang="en-US" sz="4400">
              <a:solidFill>
                <a:srgbClr val="FF0000"/>
              </a:solidFill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643085" name="Text Box 13">
            <a:extLst>
              <a:ext uri="{FF2B5EF4-FFF2-40B4-BE49-F238E27FC236}">
                <a16:creationId xmlns:a16="http://schemas.microsoft.com/office/drawing/2014/main" id="{F4944FB5-B9CD-47EF-9D35-00A018EB5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2349500"/>
            <a:ext cx="6264275" cy="14128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20000"/>
              </a:spcBef>
            </a:pPr>
            <a:r>
              <a:rPr lang="zh-CN" altLang="en-US" sz="3400">
                <a:solidFill>
                  <a:srgbClr val="CC0066"/>
                </a:solidFill>
                <a:ea typeface="楷体_GB2312" pitchFamily="49" charset="-122"/>
              </a:rPr>
              <a:t>薄层球壳体积</a:t>
            </a:r>
            <a:r>
              <a:rPr lang="zh-CN" altLang="en-US" sz="3400">
                <a:ea typeface="楷体_GB2312" pitchFamily="49" charset="-122"/>
              </a:rPr>
              <a:t>中电子出现的概率</a:t>
            </a:r>
          </a:p>
          <a:p>
            <a:pPr algn="just">
              <a:spcBef>
                <a:spcPct val="20000"/>
              </a:spcBef>
            </a:pPr>
            <a:r>
              <a:rPr lang="en-US" altLang="zh-CN" sz="4400">
                <a:ea typeface="楷体_GB2312" pitchFamily="49" charset="-122"/>
              </a:rPr>
              <a:t>d</a:t>
            </a:r>
            <a:r>
              <a:rPr lang="en-US" altLang="zh-CN" sz="4400" i="1">
                <a:ea typeface="楷体_GB2312" pitchFamily="49" charset="-122"/>
                <a:sym typeface="Symbol" panose="05050102010706020507" pitchFamily="18" charset="2"/>
              </a:rPr>
              <a:t>w </a:t>
            </a:r>
            <a:r>
              <a:rPr lang="en-US" altLang="zh-CN" sz="4400">
                <a:ea typeface="楷体_GB2312" pitchFamily="49" charset="-122"/>
              </a:rPr>
              <a:t>= |</a:t>
            </a:r>
            <a:r>
              <a:rPr lang="el-GR" altLang="zh-CN" sz="4400" i="1">
                <a:latin typeface="楷体_GB2312" pitchFamily="49" charset="-122"/>
                <a:ea typeface="楷体_GB2312" pitchFamily="49" charset="-122"/>
              </a:rPr>
              <a:t>ψ</a:t>
            </a:r>
            <a:r>
              <a:rPr lang="en-US" altLang="zh-CN" sz="4400">
                <a:ea typeface="楷体_GB2312" pitchFamily="49" charset="-122"/>
              </a:rPr>
              <a:t>|</a:t>
            </a:r>
            <a:r>
              <a:rPr lang="en-US" altLang="zh-CN" sz="4400" baseline="30000">
                <a:ea typeface="楷体_GB2312" pitchFamily="49" charset="-122"/>
              </a:rPr>
              <a:t>2</a:t>
            </a:r>
            <a:r>
              <a:rPr lang="en-US" altLang="zh-CN" sz="4400">
                <a:solidFill>
                  <a:srgbClr val="CC0066"/>
                </a:solidFill>
                <a:ea typeface="楷体_GB2312" pitchFamily="49" charset="-122"/>
              </a:rPr>
              <a:t>d</a:t>
            </a:r>
            <a:r>
              <a:rPr lang="en-US" altLang="zh-CN" sz="4400" i="1">
                <a:solidFill>
                  <a:srgbClr val="CC0066"/>
                </a:solidFill>
                <a:ea typeface="楷体_GB2312" pitchFamily="49" charset="-122"/>
                <a:sym typeface="Symbol" panose="05050102010706020507" pitchFamily="18" charset="2"/>
              </a:rPr>
              <a:t></a:t>
            </a:r>
            <a:r>
              <a:rPr lang="en-US" altLang="zh-CN" sz="4400" i="1">
                <a:ea typeface="楷体_GB2312" pitchFamily="49" charset="-122"/>
                <a:sym typeface="Symbol" panose="05050102010706020507" pitchFamily="18" charset="2"/>
              </a:rPr>
              <a:t> = </a:t>
            </a:r>
            <a:r>
              <a:rPr lang="en-US" altLang="zh-CN" sz="4400">
                <a:ea typeface="楷体_GB2312" pitchFamily="49" charset="-122"/>
              </a:rPr>
              <a:t>|</a:t>
            </a:r>
            <a:r>
              <a:rPr lang="el-GR" altLang="zh-CN" sz="4400" i="1">
                <a:latin typeface="楷体_GB2312" pitchFamily="49" charset="-122"/>
                <a:ea typeface="楷体_GB2312" pitchFamily="49" charset="-122"/>
              </a:rPr>
              <a:t>ψ</a:t>
            </a:r>
            <a:r>
              <a:rPr lang="en-US" altLang="zh-CN" sz="4400">
                <a:ea typeface="楷体_GB2312" pitchFamily="49" charset="-122"/>
              </a:rPr>
              <a:t>|</a:t>
            </a:r>
            <a:r>
              <a:rPr lang="en-US" altLang="zh-CN" sz="4400" baseline="30000">
                <a:ea typeface="楷体_GB2312" pitchFamily="49" charset="-122"/>
              </a:rPr>
              <a:t>2 </a:t>
            </a:r>
            <a:r>
              <a:rPr lang="en-US" altLang="zh-CN" sz="4400">
                <a:solidFill>
                  <a:srgbClr val="CC0066"/>
                </a:solidFill>
                <a:ea typeface="楷体_GB2312" pitchFamily="49" charset="-122"/>
              </a:rPr>
              <a:t>4</a:t>
            </a:r>
            <a:r>
              <a:rPr lang="en-US" altLang="zh-CN" sz="4400">
                <a:solidFill>
                  <a:srgbClr val="CC0066"/>
                </a:solidFill>
                <a:ea typeface="楷体_GB2312" pitchFamily="49" charset="-122"/>
                <a:sym typeface="Symbol" panose="05050102010706020507" pitchFamily="18" charset="2"/>
              </a:rPr>
              <a:t></a:t>
            </a:r>
            <a:r>
              <a:rPr lang="en-US" altLang="zh-CN" sz="4400" i="1">
                <a:solidFill>
                  <a:srgbClr val="CC0066"/>
                </a:solidFill>
                <a:ea typeface="楷体_GB2312" pitchFamily="49" charset="-122"/>
                <a:sym typeface="Symbol" panose="05050102010706020507" pitchFamily="18" charset="2"/>
              </a:rPr>
              <a:t>r</a:t>
            </a:r>
            <a:r>
              <a:rPr lang="en-US" altLang="zh-CN" sz="4400" baseline="30000">
                <a:solidFill>
                  <a:srgbClr val="CC0066"/>
                </a:solidFill>
                <a:ea typeface="楷体_GB2312" pitchFamily="49" charset="-122"/>
                <a:sym typeface="Symbol" panose="05050102010706020507" pitchFamily="18" charset="2"/>
              </a:rPr>
              <a:t>2</a:t>
            </a:r>
            <a:r>
              <a:rPr lang="en-US" altLang="zh-CN" sz="4400">
                <a:solidFill>
                  <a:srgbClr val="CC0066"/>
                </a:solidFill>
                <a:ea typeface="楷体_GB2312" pitchFamily="49" charset="-122"/>
                <a:sym typeface="Symbol" panose="05050102010706020507" pitchFamily="18" charset="2"/>
              </a:rPr>
              <a:t>d</a:t>
            </a:r>
            <a:r>
              <a:rPr lang="en-US" altLang="zh-CN" sz="4400" i="1">
                <a:solidFill>
                  <a:srgbClr val="CC0066"/>
                </a:solidFill>
                <a:ea typeface="楷体_GB2312" pitchFamily="49" charset="-122"/>
                <a:sym typeface="Symbol" panose="05050102010706020507" pitchFamily="18" charset="2"/>
              </a:rPr>
              <a:t>r</a:t>
            </a:r>
          </a:p>
        </p:txBody>
      </p:sp>
      <p:sp>
        <p:nvSpPr>
          <p:cNvPr id="643086" name="Rectangle 14">
            <a:extLst>
              <a:ext uri="{FF2B5EF4-FFF2-40B4-BE49-F238E27FC236}">
                <a16:creationId xmlns:a16="http://schemas.microsoft.com/office/drawing/2014/main" id="{D8B57548-C996-4379-808A-BF4CB4441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775" y="5300663"/>
            <a:ext cx="62277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4400" i="1">
                <a:ea typeface="楷体_GB2312" pitchFamily="49" charset="-122"/>
              </a:rPr>
              <a:t>D</a:t>
            </a:r>
            <a:r>
              <a:rPr lang="en-US" altLang="zh-CN" sz="4400">
                <a:ea typeface="楷体_GB2312" pitchFamily="49" charset="-122"/>
              </a:rPr>
              <a:t>(</a:t>
            </a:r>
            <a:r>
              <a:rPr lang="en-US" altLang="zh-CN" sz="4400" i="1">
                <a:ea typeface="楷体_GB2312" pitchFamily="49" charset="-122"/>
              </a:rPr>
              <a:t>r</a:t>
            </a:r>
            <a:r>
              <a:rPr lang="en-US" altLang="zh-CN" sz="4400">
                <a:ea typeface="楷体_GB2312" pitchFamily="49" charset="-122"/>
              </a:rPr>
              <a:t>) = d</a:t>
            </a:r>
            <a:r>
              <a:rPr lang="en-US" altLang="zh-CN" sz="4400" i="1">
                <a:ea typeface="楷体_GB2312" pitchFamily="49" charset="-122"/>
                <a:sym typeface="Symbol" panose="05050102010706020507" pitchFamily="18" charset="2"/>
              </a:rPr>
              <a:t>w</a:t>
            </a:r>
            <a:r>
              <a:rPr lang="en-US" altLang="zh-CN" sz="4400" i="1">
                <a:solidFill>
                  <a:srgbClr val="6600CC"/>
                </a:solidFill>
                <a:ea typeface="楷体_GB2312" pitchFamily="49" charset="-122"/>
              </a:rPr>
              <a:t>/</a:t>
            </a:r>
            <a:r>
              <a:rPr lang="en-US" altLang="zh-CN" sz="4400">
                <a:solidFill>
                  <a:srgbClr val="6600CC"/>
                </a:solidFill>
                <a:ea typeface="楷体_GB2312" pitchFamily="49" charset="-122"/>
                <a:sym typeface="Symbol" panose="05050102010706020507" pitchFamily="18" charset="2"/>
              </a:rPr>
              <a:t>d</a:t>
            </a:r>
            <a:r>
              <a:rPr lang="en-US" altLang="zh-CN" sz="4400" i="1">
                <a:solidFill>
                  <a:srgbClr val="6600CC"/>
                </a:solidFill>
                <a:ea typeface="楷体_GB2312" pitchFamily="49" charset="-122"/>
                <a:sym typeface="Symbol" panose="05050102010706020507" pitchFamily="18" charset="2"/>
              </a:rPr>
              <a:t>r</a:t>
            </a:r>
            <a:r>
              <a:rPr lang="en-US" altLang="zh-CN" sz="4400" i="1">
                <a:ea typeface="楷体_GB2312" pitchFamily="49" charset="-122"/>
                <a:sym typeface="Symbol" panose="05050102010706020507" pitchFamily="18" charset="2"/>
              </a:rPr>
              <a:t> = </a:t>
            </a:r>
            <a:r>
              <a:rPr lang="en-US" altLang="zh-CN" sz="4400">
                <a:ea typeface="楷体_GB2312" pitchFamily="49" charset="-122"/>
              </a:rPr>
              <a:t>|</a:t>
            </a:r>
            <a:r>
              <a:rPr lang="el-GR" altLang="zh-CN" sz="4400" i="1">
                <a:latin typeface="楷体_GB2312" pitchFamily="49" charset="-122"/>
                <a:ea typeface="楷体_GB2312" pitchFamily="49" charset="-122"/>
              </a:rPr>
              <a:t>ψ</a:t>
            </a:r>
            <a:r>
              <a:rPr lang="en-US" altLang="zh-CN" sz="4400">
                <a:ea typeface="楷体_GB2312" pitchFamily="49" charset="-122"/>
              </a:rPr>
              <a:t>|</a:t>
            </a:r>
            <a:r>
              <a:rPr lang="en-US" altLang="zh-CN" sz="4400" baseline="30000">
                <a:ea typeface="楷体_GB2312" pitchFamily="49" charset="-122"/>
              </a:rPr>
              <a:t>2</a:t>
            </a:r>
            <a:r>
              <a:rPr lang="en-US" altLang="zh-CN" sz="4400">
                <a:solidFill>
                  <a:srgbClr val="6600CC"/>
                </a:solidFill>
                <a:ea typeface="楷体_GB2312" pitchFamily="49" charset="-122"/>
              </a:rPr>
              <a:t>4</a:t>
            </a:r>
            <a:r>
              <a:rPr lang="en-US" altLang="zh-CN" sz="4400">
                <a:solidFill>
                  <a:srgbClr val="6600CC"/>
                </a:solidFill>
                <a:ea typeface="楷体_GB2312" pitchFamily="49" charset="-122"/>
                <a:sym typeface="Symbol" panose="05050102010706020507" pitchFamily="18" charset="2"/>
              </a:rPr>
              <a:t></a:t>
            </a:r>
            <a:r>
              <a:rPr lang="en-US" altLang="zh-CN" sz="4400" i="1">
                <a:solidFill>
                  <a:srgbClr val="6600CC"/>
                </a:solidFill>
                <a:ea typeface="楷体_GB2312" pitchFamily="49" charset="-122"/>
                <a:sym typeface="Symbol" panose="05050102010706020507" pitchFamily="18" charset="2"/>
              </a:rPr>
              <a:t>r</a:t>
            </a:r>
            <a:r>
              <a:rPr lang="en-US" altLang="zh-CN" sz="4400" baseline="30000">
                <a:solidFill>
                  <a:srgbClr val="6600CC"/>
                </a:solidFill>
                <a:ea typeface="楷体_GB2312" pitchFamily="49" charset="-122"/>
                <a:sym typeface="Symbol" panose="05050102010706020507" pitchFamily="18" charset="2"/>
              </a:rPr>
              <a:t>2</a:t>
            </a:r>
            <a:endParaRPr lang="en-US" altLang="zh-CN" sz="4400" i="1">
              <a:solidFill>
                <a:srgbClr val="6600CC"/>
              </a:solidFill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643091" name="Rectangle 19">
            <a:extLst>
              <a:ext uri="{FF2B5EF4-FFF2-40B4-BE49-F238E27FC236}">
                <a16:creationId xmlns:a16="http://schemas.microsoft.com/office/drawing/2014/main" id="{C458FEA9-3AAD-4DEB-A60E-FA31AB263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4005263"/>
            <a:ext cx="5689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>
                <a:solidFill>
                  <a:srgbClr val="6600CC"/>
                </a:solidFill>
                <a:ea typeface="楷体_GB2312" pitchFamily="49" charset="-122"/>
              </a:rPr>
              <a:t>单位厚度球壳</a:t>
            </a:r>
            <a:r>
              <a:rPr lang="zh-CN" altLang="en-US" sz="3600">
                <a:ea typeface="楷体_GB2312" pitchFamily="49" charset="-122"/>
              </a:rPr>
              <a:t>中电子出现的概率（径向分布函数）</a:t>
            </a:r>
          </a:p>
        </p:txBody>
      </p:sp>
      <p:grpSp>
        <p:nvGrpSpPr>
          <p:cNvPr id="2" name="Group 30">
            <a:extLst>
              <a:ext uri="{FF2B5EF4-FFF2-40B4-BE49-F238E27FC236}">
                <a16:creationId xmlns:a16="http://schemas.microsoft.com/office/drawing/2014/main" id="{199E3A5B-E91A-4495-83EC-659F1A1E8909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997200"/>
            <a:ext cx="3097213" cy="3182938"/>
            <a:chOff x="68" y="1888"/>
            <a:chExt cx="1951" cy="2005"/>
          </a:xfrm>
        </p:grpSpPr>
        <p:sp>
          <p:nvSpPr>
            <p:cNvPr id="701448" name="Text Box 7">
              <a:extLst>
                <a:ext uri="{FF2B5EF4-FFF2-40B4-BE49-F238E27FC236}">
                  <a16:creationId xmlns:a16="http://schemas.microsoft.com/office/drawing/2014/main" id="{04C460E5-C97E-498D-B5C2-34A18E365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" y="3566"/>
              <a:ext cx="195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800">
                  <a:ea typeface="楷体_GB2312" pitchFamily="49" charset="-122"/>
                </a:rPr>
                <a:t>薄层球壳示意图</a:t>
              </a:r>
            </a:p>
          </p:txBody>
        </p:sp>
        <p:graphicFrame>
          <p:nvGraphicFramePr>
            <p:cNvPr id="701449" name="Object 28">
              <a:extLst>
                <a:ext uri="{FF2B5EF4-FFF2-40B4-BE49-F238E27FC236}">
                  <a16:creationId xmlns:a16="http://schemas.microsoft.com/office/drawing/2014/main" id="{EAECC57C-B404-432F-B31E-34948C37376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1" y="1888"/>
            <a:ext cx="1468" cy="1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1450" name="CS ChemDraw Drawing" r:id="rId3" imgW="1252080" imgH="1353600" progId="ChemDraw.Document.5.0">
                    <p:embed/>
                  </p:oleObj>
                </mc:Choice>
                <mc:Fallback>
                  <p:oleObj name="CS ChemDraw Drawing" r:id="rId3" imgW="1252080" imgH="1353600" progId="ChemDraw.Document.5.0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" y="1888"/>
                          <a:ext cx="1468" cy="15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8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308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4308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4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43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4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4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4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4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4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074" grpId="0" autoUpdateAnimBg="0"/>
      <p:bldP spid="643085" grpId="0" autoUpdateAnimBg="0"/>
      <p:bldP spid="643086" grpId="0"/>
      <p:bldP spid="64309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>
            <a:extLst>
              <a:ext uri="{FF2B5EF4-FFF2-40B4-BE49-F238E27FC236}">
                <a16:creationId xmlns:a16="http://schemas.microsoft.com/office/drawing/2014/main" id="{21BAA728-4F4F-4277-85E5-05E9327AAF15}"/>
              </a:ext>
            </a:extLst>
          </p:cNvPr>
          <p:cNvGrpSpPr>
            <a:grpSpLocks/>
          </p:cNvGrpSpPr>
          <p:nvPr/>
        </p:nvGrpSpPr>
        <p:grpSpPr bwMode="auto">
          <a:xfrm>
            <a:off x="3419475" y="3141663"/>
            <a:ext cx="3683000" cy="3671887"/>
            <a:chOff x="2154" y="2024"/>
            <a:chExt cx="2320" cy="2313"/>
          </a:xfrm>
        </p:grpSpPr>
        <p:pic>
          <p:nvPicPr>
            <p:cNvPr id="648195" name="Picture 11">
              <a:extLst>
                <a:ext uri="{FF2B5EF4-FFF2-40B4-BE49-F238E27FC236}">
                  <a16:creationId xmlns:a16="http://schemas.microsoft.com/office/drawing/2014/main" id="{C77F0839-ACA5-49C1-A4D1-8E28E6A1E8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53"/>
            <a:stretch>
              <a:fillRect/>
            </a:stretch>
          </p:blipFill>
          <p:spPr bwMode="auto">
            <a:xfrm>
              <a:off x="2154" y="2024"/>
              <a:ext cx="2320" cy="2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8196" name="Text Box 10">
              <a:extLst>
                <a:ext uri="{FF2B5EF4-FFF2-40B4-BE49-F238E27FC236}">
                  <a16:creationId xmlns:a16="http://schemas.microsoft.com/office/drawing/2014/main" id="{8D3ECABF-313D-466B-B44D-9EA0D43984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4" y="4124"/>
              <a:ext cx="363" cy="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zh-CN" i="1">
                  <a:ea typeface="楷体_GB2312" pitchFamily="49" charset="-122"/>
                </a:rPr>
                <a:t>r</a:t>
              </a:r>
              <a:r>
                <a:rPr lang="en-US" altLang="zh-CN" baseline="-25000">
                  <a:ea typeface="楷体_GB2312" pitchFamily="49" charset="-122"/>
                </a:rPr>
                <a:t>0</a:t>
              </a:r>
            </a:p>
          </p:txBody>
        </p:sp>
      </p:grpSp>
      <p:sp>
        <p:nvSpPr>
          <p:cNvPr id="648197" name="Text Box 3">
            <a:extLst>
              <a:ext uri="{FF2B5EF4-FFF2-40B4-BE49-F238E27FC236}">
                <a16:creationId xmlns:a16="http://schemas.microsoft.com/office/drawing/2014/main" id="{CF22DA5D-8F52-4C0E-9E7B-E0BFFD582B95}"/>
              </a:ext>
            </a:extLst>
          </p:cNvPr>
          <p:cNvSpPr>
            <a:spLocks noChangeArrowheads="1"/>
          </p:cNvSpPr>
          <p:nvPr>
            <p:ph type="body" idx="4294967295"/>
          </p:nvPr>
        </p:nvSpPr>
        <p:spPr>
          <a:xfrm>
            <a:off x="179388" y="188913"/>
            <a:ext cx="8713787" cy="2519362"/>
          </a:xfrm>
          <a:noFill/>
          <a:ln/>
        </p:spPr>
        <p:txBody>
          <a:bodyPr/>
          <a:lstStyle/>
          <a:p>
            <a:pPr algn="just"/>
            <a:r>
              <a:rPr lang="zh-CN" altLang="en-US" sz="3600">
                <a:solidFill>
                  <a:schemeClr val="accent2"/>
                </a:solidFill>
              </a:rPr>
              <a:t>以</a:t>
            </a:r>
            <a:r>
              <a:rPr lang="en-US" altLang="zh-CN" sz="3600" i="1">
                <a:solidFill>
                  <a:srgbClr val="0000CC"/>
                </a:solidFill>
              </a:rPr>
              <a:t>D</a:t>
            </a:r>
            <a:r>
              <a:rPr lang="en-US" altLang="zh-CN" sz="3600">
                <a:solidFill>
                  <a:srgbClr val="0000CC"/>
                </a:solidFill>
              </a:rPr>
              <a:t>(</a:t>
            </a:r>
            <a:r>
              <a:rPr lang="en-US" altLang="zh-CN" sz="3600" i="1">
                <a:solidFill>
                  <a:srgbClr val="0000CC"/>
                </a:solidFill>
              </a:rPr>
              <a:t>r</a:t>
            </a:r>
            <a:r>
              <a:rPr lang="en-US" altLang="zh-CN" sz="3600">
                <a:solidFill>
                  <a:srgbClr val="0000CC"/>
                </a:solidFill>
              </a:rPr>
              <a:t>)</a:t>
            </a:r>
            <a:r>
              <a:rPr lang="zh-CN" altLang="en-US" sz="3600">
                <a:solidFill>
                  <a:srgbClr val="0000CC"/>
                </a:solidFill>
              </a:rPr>
              <a:t>为纵坐标，对横坐标</a:t>
            </a:r>
            <a:r>
              <a:rPr lang="en-US" altLang="zh-CN" sz="3600" i="1">
                <a:solidFill>
                  <a:srgbClr val="0000CC"/>
                </a:solidFill>
              </a:rPr>
              <a:t>r</a:t>
            </a:r>
            <a:r>
              <a:rPr lang="zh-CN" altLang="en-US" sz="3600">
                <a:solidFill>
                  <a:srgbClr val="0000CC"/>
                </a:solidFill>
              </a:rPr>
              <a:t>作图，</a:t>
            </a:r>
            <a:r>
              <a:rPr lang="zh-CN" altLang="en-US" sz="3600">
                <a:solidFill>
                  <a:schemeClr val="tx1"/>
                </a:solidFill>
              </a:rPr>
              <a:t>即得到各种状态的电子的径向概率分布图。</a:t>
            </a:r>
          </a:p>
          <a:p>
            <a:pPr algn="just"/>
            <a:r>
              <a:rPr lang="en-US" altLang="zh-CN" sz="3600" i="1">
                <a:solidFill>
                  <a:schemeClr val="tx1"/>
                </a:solidFill>
              </a:rPr>
              <a:t>D</a:t>
            </a:r>
            <a:r>
              <a:rPr lang="en-US" altLang="zh-CN" sz="3600">
                <a:solidFill>
                  <a:schemeClr val="tx1"/>
                </a:solidFill>
              </a:rPr>
              <a:t>(r)</a:t>
            </a:r>
            <a:r>
              <a:rPr lang="en-US" altLang="zh-CN" sz="36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3600" i="1">
                <a:solidFill>
                  <a:schemeClr val="tx1"/>
                </a:solidFill>
                <a:sym typeface="Symbol" panose="05050102010706020507" pitchFamily="18" charset="2"/>
              </a:rPr>
              <a:t>r</a:t>
            </a:r>
            <a:r>
              <a:rPr lang="en-US" altLang="zh-CN" sz="360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zh-CN" altLang="en-US" sz="3600">
                <a:solidFill>
                  <a:schemeClr val="tx1"/>
                </a:solidFill>
                <a:sym typeface="Symbol" panose="05050102010706020507" pitchFamily="18" charset="2"/>
              </a:rPr>
              <a:t>图</a:t>
            </a:r>
            <a:r>
              <a:rPr lang="zh-CN" altLang="en-US" sz="3600">
                <a:solidFill>
                  <a:schemeClr val="tx1"/>
                </a:solidFill>
              </a:rPr>
              <a:t>反映了电子在距核</a:t>
            </a:r>
            <a:r>
              <a:rPr lang="en-US" altLang="zh-CN" sz="3600" i="1">
                <a:solidFill>
                  <a:schemeClr val="tx1"/>
                </a:solidFill>
              </a:rPr>
              <a:t>r</a:t>
            </a:r>
            <a:r>
              <a:rPr lang="zh-CN" altLang="en-US" sz="3600">
                <a:solidFill>
                  <a:schemeClr val="tx1"/>
                </a:solidFill>
              </a:rPr>
              <a:t>处的空间所有方向上</a:t>
            </a:r>
            <a:r>
              <a:rPr lang="en-US" altLang="zh-CN" sz="3600">
                <a:solidFill>
                  <a:schemeClr val="tx1"/>
                </a:solidFill>
              </a:rPr>
              <a:t>(</a:t>
            </a:r>
            <a:r>
              <a:rPr lang="zh-CN" altLang="en-US" sz="3600">
                <a:solidFill>
                  <a:schemeClr val="tx1"/>
                </a:solidFill>
              </a:rPr>
              <a:t>单位厚度球壳</a:t>
            </a:r>
            <a:r>
              <a:rPr lang="en-US" altLang="zh-CN" sz="3600">
                <a:solidFill>
                  <a:schemeClr val="tx1"/>
                </a:solidFill>
              </a:rPr>
              <a:t>)</a:t>
            </a:r>
            <a:r>
              <a:rPr lang="zh-CN" altLang="en-US" sz="3600">
                <a:solidFill>
                  <a:schemeClr val="tx1"/>
                </a:solidFill>
              </a:rPr>
              <a:t>出现的概率。</a:t>
            </a:r>
          </a:p>
        </p:txBody>
      </p:sp>
      <p:sp>
        <p:nvSpPr>
          <p:cNvPr id="645125" name="AutoShape 5">
            <a:extLst>
              <a:ext uri="{FF2B5EF4-FFF2-40B4-BE49-F238E27FC236}">
                <a16:creationId xmlns:a16="http://schemas.microsoft.com/office/drawing/2014/main" id="{9802DBFC-82AF-41C3-9F3F-DDFD1C9B2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5589588"/>
            <a:ext cx="2376488" cy="1081087"/>
          </a:xfrm>
          <a:prstGeom prst="wedgeRoundRectCallout">
            <a:avLst>
              <a:gd name="adj1" fmla="val 101301"/>
              <a:gd name="adj2" fmla="val -54111"/>
              <a:gd name="adj3" fmla="val 16667"/>
            </a:avLst>
          </a:prstGeom>
          <a:solidFill>
            <a:schemeClr val="bg1"/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>
                <a:ea typeface="楷体_GB2312" pitchFamily="49" charset="-122"/>
              </a:rPr>
              <a:t>1s</a:t>
            </a:r>
            <a:r>
              <a:rPr lang="zh-CN" altLang="en-US" sz="2800">
                <a:ea typeface="楷体_GB2312" pitchFamily="49" charset="-122"/>
              </a:rPr>
              <a:t>电子径向概率分布图</a:t>
            </a:r>
          </a:p>
        </p:txBody>
      </p:sp>
      <p:sp>
        <p:nvSpPr>
          <p:cNvPr id="645126" name="Text Box 6">
            <a:extLst>
              <a:ext uri="{FF2B5EF4-FFF2-40B4-BE49-F238E27FC236}">
                <a16:creationId xmlns:a16="http://schemas.microsoft.com/office/drawing/2014/main" id="{1AD7DD34-9BBD-4737-B4AE-F02551C15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852738"/>
            <a:ext cx="4535488" cy="124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</a:pPr>
            <a:r>
              <a:rPr lang="en-US" altLang="zh-CN" sz="3600" i="1">
                <a:solidFill>
                  <a:srgbClr val="0000CC"/>
                </a:solidFill>
                <a:ea typeface="楷体_GB2312" pitchFamily="49" charset="-122"/>
              </a:rPr>
              <a:t>D</a:t>
            </a:r>
            <a:r>
              <a:rPr lang="en-US" altLang="zh-CN" sz="3600">
                <a:solidFill>
                  <a:srgbClr val="0000CC"/>
                </a:solidFill>
                <a:ea typeface="楷体_GB2312" pitchFamily="49" charset="-122"/>
              </a:rPr>
              <a:t>(r)</a:t>
            </a:r>
            <a:r>
              <a:rPr lang="zh-CN" altLang="en-US" sz="3600">
                <a:solidFill>
                  <a:srgbClr val="0000CC"/>
                </a:solidFill>
                <a:ea typeface="楷体_GB2312" pitchFamily="49" charset="-122"/>
              </a:rPr>
              <a:t>是有极值的函数。</a:t>
            </a:r>
          </a:p>
          <a:p>
            <a:pPr>
              <a:spcBef>
                <a:spcPct val="10000"/>
              </a:spcBef>
            </a:pPr>
            <a:r>
              <a:rPr lang="en-US" altLang="zh-CN" sz="3600" i="1">
                <a:ea typeface="楷体_GB2312" pitchFamily="49" charset="-122"/>
              </a:rPr>
              <a:t>D</a:t>
            </a:r>
            <a:r>
              <a:rPr lang="en-US" altLang="zh-CN" sz="3600">
                <a:ea typeface="楷体_GB2312" pitchFamily="49" charset="-122"/>
              </a:rPr>
              <a:t>(</a:t>
            </a:r>
            <a:r>
              <a:rPr lang="en-US" altLang="zh-CN" sz="3600" i="1">
                <a:ea typeface="楷体_GB2312" pitchFamily="49" charset="-122"/>
              </a:rPr>
              <a:t>r</a:t>
            </a:r>
            <a:r>
              <a:rPr lang="en-US" altLang="zh-CN" sz="3600">
                <a:ea typeface="楷体_GB2312" pitchFamily="49" charset="-122"/>
              </a:rPr>
              <a:t>) = |</a:t>
            </a:r>
            <a:r>
              <a:rPr lang="el-GR" altLang="zh-CN" sz="3600" i="1">
                <a:latin typeface="楷体_GB2312" pitchFamily="49" charset="-122"/>
                <a:ea typeface="楷体_GB2312" pitchFamily="49" charset="-122"/>
              </a:rPr>
              <a:t>ψ</a:t>
            </a:r>
            <a:r>
              <a:rPr lang="en-US" altLang="zh-CN" sz="3600">
                <a:ea typeface="楷体_GB2312" pitchFamily="49" charset="-122"/>
              </a:rPr>
              <a:t>|</a:t>
            </a:r>
            <a:r>
              <a:rPr lang="en-US" altLang="zh-CN" sz="3600" baseline="30000">
                <a:ea typeface="楷体_GB2312" pitchFamily="49" charset="-122"/>
              </a:rPr>
              <a:t>2</a:t>
            </a:r>
            <a:r>
              <a:rPr lang="en-US" altLang="zh-CN" sz="3600">
                <a:ea typeface="楷体_GB2312" pitchFamily="49" charset="-122"/>
              </a:rPr>
              <a:t> 4</a:t>
            </a:r>
            <a:r>
              <a:rPr lang="en-US" altLang="zh-CN" sz="3600">
                <a:ea typeface="楷体_GB2312" pitchFamily="49" charset="-122"/>
                <a:sym typeface="Symbol" panose="05050102010706020507" pitchFamily="18" charset="2"/>
              </a:rPr>
              <a:t></a:t>
            </a:r>
            <a:r>
              <a:rPr lang="en-US" altLang="zh-CN" sz="3600" i="1">
                <a:ea typeface="楷体_GB2312" pitchFamily="49" charset="-122"/>
                <a:sym typeface="Symbol" panose="05050102010706020507" pitchFamily="18" charset="2"/>
              </a:rPr>
              <a:t>r</a:t>
            </a:r>
            <a:r>
              <a:rPr lang="en-US" altLang="zh-CN" sz="3600" baseline="30000">
                <a:ea typeface="楷体_GB2312" pitchFamily="49" charset="-122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645127" name="AutoShape 7">
            <a:extLst>
              <a:ext uri="{FF2B5EF4-FFF2-40B4-BE49-F238E27FC236}">
                <a16:creationId xmlns:a16="http://schemas.microsoft.com/office/drawing/2014/main" id="{D9A0060F-E489-4B7C-9B2A-ADE0BDCA6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4365625"/>
            <a:ext cx="2592387" cy="1081088"/>
          </a:xfrm>
          <a:prstGeom prst="wedgeRectCallout">
            <a:avLst>
              <a:gd name="adj1" fmla="val 84111"/>
              <a:gd name="adj2" fmla="val -51028"/>
            </a:avLst>
          </a:prstGeom>
          <a:noFill/>
          <a:ln w="6350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zh-CN" sz="2800">
                <a:ea typeface="楷体_GB2312" pitchFamily="49" charset="-122"/>
              </a:rPr>
              <a:t>1s</a:t>
            </a:r>
            <a:r>
              <a:rPr lang="zh-CN" altLang="en-US" sz="2800">
                <a:ea typeface="楷体_GB2312" pitchFamily="49" charset="-122"/>
              </a:rPr>
              <a:t>电子径向概率密度分布图</a:t>
            </a:r>
          </a:p>
        </p:txBody>
      </p:sp>
      <p:sp>
        <p:nvSpPr>
          <p:cNvPr id="645129" name="Text Box 9">
            <a:extLst>
              <a:ext uri="{FF2B5EF4-FFF2-40B4-BE49-F238E27FC236}">
                <a16:creationId xmlns:a16="http://schemas.microsoft.com/office/drawing/2014/main" id="{10B23E59-B4EC-4BDE-9AC4-3335D1507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788" y="3068638"/>
            <a:ext cx="252095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zh-CN" altLang="en-US" sz="3200">
                <a:ea typeface="楷体_GB2312" pitchFamily="49" charset="-122"/>
              </a:rPr>
              <a:t>玻尔半径</a:t>
            </a:r>
            <a:r>
              <a:rPr lang="en-US" altLang="zh-CN" sz="3200">
                <a:ea typeface="楷体_GB2312" pitchFamily="49" charset="-122"/>
              </a:rPr>
              <a:t>(</a:t>
            </a:r>
            <a:r>
              <a:rPr lang="en-US" altLang="zh-CN" sz="3200" i="1">
                <a:ea typeface="楷体_GB2312" pitchFamily="49" charset="-122"/>
              </a:rPr>
              <a:t>r</a:t>
            </a:r>
            <a:r>
              <a:rPr lang="en-US" altLang="zh-CN" sz="3200">
                <a:ea typeface="楷体_GB2312" pitchFamily="49" charset="-122"/>
              </a:rPr>
              <a:t> = </a:t>
            </a:r>
            <a:r>
              <a:rPr lang="en-US" altLang="zh-CN" sz="3200" i="1">
                <a:ea typeface="楷体_GB2312" pitchFamily="49" charset="-122"/>
              </a:rPr>
              <a:t>r</a:t>
            </a:r>
            <a:r>
              <a:rPr lang="en-US" altLang="zh-CN" sz="3200" baseline="-25000">
                <a:ea typeface="楷体_GB2312" pitchFamily="49" charset="-122"/>
              </a:rPr>
              <a:t>0</a:t>
            </a:r>
            <a:r>
              <a:rPr lang="en-US" altLang="zh-CN" sz="3200">
                <a:ea typeface="楷体_GB2312" pitchFamily="49" charset="-122"/>
              </a:rPr>
              <a:t> = 52.9 pm)</a:t>
            </a:r>
            <a:r>
              <a:rPr lang="zh-CN" altLang="en-US" sz="3200">
                <a:ea typeface="楷体_GB2312" pitchFamily="49" charset="-122"/>
              </a:rPr>
              <a:t>是基态</a:t>
            </a:r>
            <a:r>
              <a:rPr lang="en-US" altLang="zh-CN" sz="3200">
                <a:ea typeface="楷体_GB2312" pitchFamily="49" charset="-122"/>
              </a:rPr>
              <a:t>1s</a:t>
            </a:r>
            <a:r>
              <a:rPr lang="zh-CN" altLang="en-US" sz="3200">
                <a:ea typeface="楷体_GB2312" pitchFamily="49" charset="-122"/>
              </a:rPr>
              <a:t>电子出现概率最大的球壳离核的距离。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8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8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4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4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4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4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4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25" grpId="0" animBg="1"/>
      <p:bldP spid="645126" grpId="0"/>
      <p:bldP spid="645127" grpId="0" animBg="1"/>
      <p:bldP spid="64512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218" name="Group 8">
            <a:extLst>
              <a:ext uri="{FF2B5EF4-FFF2-40B4-BE49-F238E27FC236}">
                <a16:creationId xmlns:a16="http://schemas.microsoft.com/office/drawing/2014/main" id="{BAB41D9D-2FB7-4167-A0BE-E0315C639F90}"/>
              </a:ext>
            </a:extLst>
          </p:cNvPr>
          <p:cNvGrpSpPr>
            <a:grpSpLocks/>
          </p:cNvGrpSpPr>
          <p:nvPr/>
        </p:nvGrpSpPr>
        <p:grpSpPr bwMode="auto">
          <a:xfrm>
            <a:off x="160338" y="19050"/>
            <a:ext cx="4338637" cy="6773863"/>
            <a:chOff x="101" y="12"/>
            <a:chExt cx="2733" cy="4267"/>
          </a:xfrm>
        </p:grpSpPr>
        <p:pic>
          <p:nvPicPr>
            <p:cNvPr id="649219" name="Picture 5" descr="2005722153434401">
              <a:extLst>
                <a:ext uri="{FF2B5EF4-FFF2-40B4-BE49-F238E27FC236}">
                  <a16:creationId xmlns:a16="http://schemas.microsoft.com/office/drawing/2014/main" id="{F1D119C2-3366-452F-8A6C-5B94AD6C53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08" t="23759" r="4587"/>
            <a:stretch>
              <a:fillRect/>
            </a:stretch>
          </p:blipFill>
          <p:spPr bwMode="auto">
            <a:xfrm>
              <a:off x="567" y="12"/>
              <a:ext cx="2267" cy="4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9220" name="Rectangle 6">
              <a:extLst>
                <a:ext uri="{FF2B5EF4-FFF2-40B4-BE49-F238E27FC236}">
                  <a16:creationId xmlns:a16="http://schemas.microsoft.com/office/drawing/2014/main" id="{5568D2D1-3140-472F-BE8D-C2A55DED6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" y="845"/>
              <a:ext cx="318" cy="2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600">
                  <a:ea typeface="楷体_GB2312" pitchFamily="49" charset="-122"/>
                </a:rPr>
                <a:t>氢</a:t>
              </a:r>
            </a:p>
            <a:p>
              <a:pPr algn="ctr"/>
              <a:r>
                <a:rPr lang="zh-CN" altLang="en-US" sz="2600">
                  <a:ea typeface="楷体_GB2312" pitchFamily="49" charset="-122"/>
                </a:rPr>
                <a:t>原</a:t>
              </a:r>
            </a:p>
            <a:p>
              <a:pPr algn="ctr"/>
              <a:r>
                <a:rPr lang="zh-CN" altLang="en-US" sz="2600">
                  <a:ea typeface="楷体_GB2312" pitchFamily="49" charset="-122"/>
                </a:rPr>
                <a:t>子</a:t>
              </a:r>
            </a:p>
            <a:p>
              <a:pPr algn="ctr"/>
              <a:r>
                <a:rPr lang="zh-CN" altLang="en-US" sz="2600">
                  <a:ea typeface="楷体_GB2312" pitchFamily="49" charset="-122"/>
                </a:rPr>
                <a:t>的</a:t>
              </a:r>
            </a:p>
            <a:p>
              <a:pPr algn="ctr"/>
              <a:r>
                <a:rPr lang="zh-CN" altLang="en-US" sz="2600">
                  <a:ea typeface="楷体_GB2312" pitchFamily="49" charset="-122"/>
                </a:rPr>
                <a:t>径</a:t>
              </a:r>
            </a:p>
            <a:p>
              <a:pPr algn="ctr"/>
              <a:r>
                <a:rPr lang="zh-CN" altLang="en-US" sz="2600">
                  <a:ea typeface="楷体_GB2312" pitchFamily="49" charset="-122"/>
                </a:rPr>
                <a:t>向</a:t>
              </a:r>
            </a:p>
            <a:p>
              <a:pPr algn="ctr"/>
              <a:r>
                <a:rPr lang="zh-CN" altLang="en-US" sz="2600">
                  <a:ea typeface="楷体_GB2312" pitchFamily="49" charset="-122"/>
                </a:rPr>
                <a:t>概</a:t>
              </a:r>
            </a:p>
            <a:p>
              <a:pPr algn="ctr"/>
              <a:r>
                <a:rPr lang="zh-CN" altLang="en-US" sz="2600">
                  <a:ea typeface="楷体_GB2312" pitchFamily="49" charset="-122"/>
                </a:rPr>
                <a:t>率</a:t>
              </a:r>
            </a:p>
            <a:p>
              <a:pPr algn="ctr"/>
              <a:r>
                <a:rPr lang="zh-CN" altLang="en-US" sz="2600">
                  <a:ea typeface="楷体_GB2312" pitchFamily="49" charset="-122"/>
                </a:rPr>
                <a:t>分</a:t>
              </a:r>
            </a:p>
            <a:p>
              <a:pPr algn="ctr"/>
              <a:r>
                <a:rPr lang="zh-CN" altLang="en-US" sz="2600">
                  <a:ea typeface="楷体_GB2312" pitchFamily="49" charset="-122"/>
                </a:rPr>
                <a:t>布</a:t>
              </a:r>
            </a:p>
            <a:p>
              <a:pPr algn="ctr"/>
              <a:r>
                <a:rPr lang="zh-CN" altLang="en-US" sz="2600">
                  <a:ea typeface="楷体_GB2312" pitchFamily="49" charset="-122"/>
                </a:rPr>
                <a:t>图</a:t>
              </a:r>
            </a:p>
          </p:txBody>
        </p:sp>
        <p:sp>
          <p:nvSpPr>
            <p:cNvPr id="649221" name="Text Box 7">
              <a:extLst>
                <a:ext uri="{FF2B5EF4-FFF2-40B4-BE49-F238E27FC236}">
                  <a16:creationId xmlns:a16="http://schemas.microsoft.com/office/drawing/2014/main" id="{81BDC082-C4D8-45F7-9436-5885F152B5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" y="50"/>
              <a:ext cx="4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i="1">
                  <a:ea typeface="楷体_GB2312" pitchFamily="49" charset="-122"/>
                </a:rPr>
                <a:t>D</a:t>
              </a:r>
              <a:r>
                <a:rPr lang="en-US" altLang="zh-CN" sz="2000">
                  <a:ea typeface="楷体_GB2312" pitchFamily="49" charset="-122"/>
                </a:rPr>
                <a:t>(</a:t>
              </a:r>
              <a:r>
                <a:rPr lang="en-US" altLang="zh-CN" sz="2000" i="1">
                  <a:ea typeface="楷体_GB2312" pitchFamily="49" charset="-122"/>
                </a:rPr>
                <a:t>r</a:t>
              </a:r>
              <a:r>
                <a:rPr lang="en-US" altLang="zh-CN" sz="2000">
                  <a:ea typeface="楷体_GB2312" pitchFamily="49" charset="-122"/>
                </a:rPr>
                <a:t>)</a:t>
              </a:r>
            </a:p>
          </p:txBody>
        </p:sp>
      </p:grpSp>
      <p:sp>
        <p:nvSpPr>
          <p:cNvPr id="672777" name="Text Box 9">
            <a:extLst>
              <a:ext uri="{FF2B5EF4-FFF2-40B4-BE49-F238E27FC236}">
                <a16:creationId xmlns:a16="http://schemas.microsoft.com/office/drawing/2014/main" id="{BC541961-6AE0-422F-94D8-A4619FDCE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88913"/>
            <a:ext cx="4321175" cy="204152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zh-CN" altLang="en-US" sz="3200">
                <a:ea typeface="楷体_GB2312" pitchFamily="49" charset="-122"/>
              </a:rPr>
              <a:t>当</a:t>
            </a:r>
            <a:r>
              <a:rPr lang="en-US" altLang="zh-CN" sz="3200" i="1">
                <a:ea typeface="楷体_GB2312" pitchFamily="49" charset="-122"/>
              </a:rPr>
              <a:t>n</a:t>
            </a:r>
            <a:r>
              <a:rPr lang="zh-CN" altLang="en-US" sz="3200">
                <a:ea typeface="楷体_GB2312" pitchFamily="49" charset="-122"/>
              </a:rPr>
              <a:t>相同时</a:t>
            </a:r>
            <a:r>
              <a:rPr lang="en-US" altLang="zh-CN" sz="3200">
                <a:ea typeface="楷体_GB2312" pitchFamily="49" charset="-122"/>
              </a:rPr>
              <a:t>, </a:t>
            </a:r>
            <a:r>
              <a:rPr lang="en-US" altLang="zh-CN" sz="3200" i="1">
                <a:ea typeface="楷体_GB2312" pitchFamily="49" charset="-122"/>
              </a:rPr>
              <a:t>l</a:t>
            </a:r>
            <a:r>
              <a:rPr lang="zh-CN" altLang="en-US" sz="3200">
                <a:ea typeface="楷体_GB2312" pitchFamily="49" charset="-122"/>
              </a:rPr>
              <a:t>越小</a:t>
            </a:r>
            <a:r>
              <a:rPr lang="en-US" altLang="zh-CN" sz="3200">
                <a:ea typeface="楷体_GB2312" pitchFamily="49" charset="-122"/>
              </a:rPr>
              <a:t>, </a:t>
            </a:r>
            <a:r>
              <a:rPr lang="zh-CN" altLang="en-US" sz="3200">
                <a:ea typeface="楷体_GB2312" pitchFamily="49" charset="-122"/>
              </a:rPr>
              <a:t>峰越多</a:t>
            </a:r>
            <a:r>
              <a:rPr lang="en-US" altLang="zh-CN" sz="3200">
                <a:ea typeface="楷体_GB2312" pitchFamily="49" charset="-122"/>
              </a:rPr>
              <a:t>, </a:t>
            </a:r>
            <a:r>
              <a:rPr lang="zh-CN" altLang="en-US" sz="3200">
                <a:ea typeface="楷体_GB2312" pitchFamily="49" charset="-122"/>
              </a:rPr>
              <a:t>小峰离核越近</a:t>
            </a:r>
            <a:r>
              <a:rPr lang="en-US" altLang="zh-CN" sz="3200">
                <a:ea typeface="楷体_GB2312" pitchFamily="49" charset="-122"/>
              </a:rPr>
              <a:t>, </a:t>
            </a:r>
            <a:r>
              <a:rPr lang="zh-CN" altLang="en-US" sz="3200">
                <a:ea typeface="楷体_GB2312" pitchFamily="49" charset="-122"/>
              </a:rPr>
              <a:t>电子在核附近出现机会越多，即</a:t>
            </a:r>
            <a:r>
              <a:rPr lang="en-US" altLang="zh-CN" sz="3200" i="1">
                <a:ea typeface="楷体_GB2312" pitchFamily="49" charset="-122"/>
              </a:rPr>
              <a:t>ns </a:t>
            </a:r>
            <a:r>
              <a:rPr lang="en-US" altLang="zh-CN" sz="3200" i="1"/>
              <a:t>&gt; </a:t>
            </a:r>
            <a:r>
              <a:rPr lang="en-US" altLang="zh-CN" sz="3200" i="1">
                <a:ea typeface="楷体_GB2312" pitchFamily="49" charset="-122"/>
              </a:rPr>
              <a:t>np </a:t>
            </a:r>
            <a:r>
              <a:rPr lang="en-US" altLang="zh-CN" sz="3200" i="1"/>
              <a:t>&gt;</a:t>
            </a:r>
            <a:r>
              <a:rPr lang="en-US" altLang="zh-CN" sz="3200" i="1">
                <a:ea typeface="楷体_GB2312" pitchFamily="49" charset="-122"/>
              </a:rPr>
              <a:t> nd</a:t>
            </a:r>
            <a:r>
              <a:rPr lang="zh-CN" altLang="en-US" sz="3200">
                <a:ea typeface="楷体_GB2312" pitchFamily="49" charset="-122"/>
              </a:rPr>
              <a:t>。</a:t>
            </a:r>
          </a:p>
        </p:txBody>
      </p:sp>
      <p:sp>
        <p:nvSpPr>
          <p:cNvPr id="672778" name="Text Box 10">
            <a:extLst>
              <a:ext uri="{FF2B5EF4-FFF2-40B4-BE49-F238E27FC236}">
                <a16:creationId xmlns:a16="http://schemas.microsoft.com/office/drawing/2014/main" id="{B32D76C0-7841-44C6-A58C-AAC79F334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2276475"/>
            <a:ext cx="2590800" cy="727075"/>
          </a:xfrm>
          <a:prstGeom prst="rect">
            <a:avLst/>
          </a:prstGeom>
          <a:noFill/>
          <a:ln w="25400">
            <a:solidFill>
              <a:srgbClr val="CC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4000" i="1">
                <a:ea typeface="楷体_GB2312" pitchFamily="49" charset="-122"/>
              </a:rPr>
              <a:t>N</a:t>
            </a:r>
            <a:r>
              <a:rPr lang="zh-CN" altLang="en-US" sz="4000" baseline="-25000">
                <a:ea typeface="楷体_GB2312" pitchFamily="49" charset="-122"/>
              </a:rPr>
              <a:t>峰</a:t>
            </a:r>
            <a:r>
              <a:rPr lang="zh-CN" altLang="en-US" sz="4000">
                <a:ea typeface="楷体_GB2312" pitchFamily="49" charset="-122"/>
              </a:rPr>
              <a:t> </a:t>
            </a:r>
            <a:r>
              <a:rPr lang="en-US" altLang="zh-CN" sz="4000">
                <a:ea typeface="楷体_GB2312" pitchFamily="49" charset="-122"/>
              </a:rPr>
              <a:t>= </a:t>
            </a:r>
            <a:r>
              <a:rPr lang="en-US" altLang="zh-CN" sz="4000" i="1">
                <a:ea typeface="楷体_GB2312" pitchFamily="49" charset="-122"/>
              </a:rPr>
              <a:t>n</a:t>
            </a:r>
            <a:r>
              <a:rPr lang="en-US" altLang="zh-CN" sz="4000">
                <a:ea typeface="楷体_GB2312" pitchFamily="49" charset="-122"/>
              </a:rPr>
              <a:t> – </a:t>
            </a:r>
            <a:r>
              <a:rPr lang="en-US" altLang="zh-CN" sz="4000" i="1">
                <a:ea typeface="楷体_GB2312" pitchFamily="49" charset="-122"/>
              </a:rPr>
              <a:t>l</a:t>
            </a:r>
            <a:r>
              <a:rPr lang="en-US" altLang="zh-CN" sz="4000">
                <a:ea typeface="楷体_GB2312" pitchFamily="49" charset="-122"/>
              </a:rPr>
              <a:t> </a:t>
            </a:r>
          </a:p>
        </p:txBody>
      </p:sp>
      <p:sp>
        <p:nvSpPr>
          <p:cNvPr id="672780" name="Line 12">
            <a:extLst>
              <a:ext uri="{FF2B5EF4-FFF2-40B4-BE49-F238E27FC236}">
                <a16:creationId xmlns:a16="http://schemas.microsoft.com/office/drawing/2014/main" id="{02175C06-43CA-4AC8-B82B-E04CF81DFFA2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441450" y="390525"/>
            <a:ext cx="1588" cy="7556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2782" name="AutoShape 14">
            <a:extLst>
              <a:ext uri="{FF2B5EF4-FFF2-40B4-BE49-F238E27FC236}">
                <a16:creationId xmlns:a16="http://schemas.microsoft.com/office/drawing/2014/main" id="{D69C58E5-8F8C-4075-98EF-7E0E884F7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333375"/>
            <a:ext cx="2303462" cy="503238"/>
          </a:xfrm>
          <a:prstGeom prst="wedgeRectCallout">
            <a:avLst>
              <a:gd name="adj1" fmla="val -63644"/>
              <a:gd name="adj2" fmla="val 106782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800" i="1">
                <a:solidFill>
                  <a:srgbClr val="FF0000"/>
                </a:solidFill>
                <a:ea typeface="楷体_GB2312" pitchFamily="49" charset="-122"/>
              </a:rPr>
              <a:t>r</a:t>
            </a:r>
            <a:r>
              <a:rPr lang="en-US" altLang="zh-CN" sz="2800" baseline="-25000">
                <a:solidFill>
                  <a:srgbClr val="FF0000"/>
                </a:solidFill>
                <a:ea typeface="楷体_GB2312" pitchFamily="49" charset="-122"/>
              </a:rPr>
              <a:t>0</a:t>
            </a:r>
            <a:r>
              <a:rPr lang="en-US" altLang="zh-CN" sz="2800">
                <a:solidFill>
                  <a:srgbClr val="FF0000"/>
                </a:solidFill>
                <a:ea typeface="楷体_GB2312" pitchFamily="49" charset="-122"/>
              </a:rPr>
              <a:t> = 52.9 pm</a:t>
            </a:r>
          </a:p>
        </p:txBody>
      </p:sp>
      <p:sp>
        <p:nvSpPr>
          <p:cNvPr id="672787" name="Text Box 19">
            <a:extLst>
              <a:ext uri="{FF2B5EF4-FFF2-40B4-BE49-F238E27FC236}">
                <a16:creationId xmlns:a16="http://schemas.microsoft.com/office/drawing/2014/main" id="{A8FCA6AE-80F7-4341-BE43-5AEBD6D1D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357563"/>
            <a:ext cx="4392613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zh-CN" sz="3200" i="1">
                <a:ea typeface="楷体_GB2312" pitchFamily="49" charset="-122"/>
              </a:rPr>
              <a:t>n</a:t>
            </a:r>
            <a:r>
              <a:rPr lang="zh-CN" altLang="en-US" sz="3200">
                <a:ea typeface="楷体_GB2312" pitchFamily="49" charset="-122"/>
              </a:rPr>
              <a:t>越大</a:t>
            </a:r>
            <a:r>
              <a:rPr lang="en-US" altLang="zh-CN" sz="3200">
                <a:ea typeface="楷体_GB2312" pitchFamily="49" charset="-122"/>
              </a:rPr>
              <a:t>, </a:t>
            </a:r>
            <a:r>
              <a:rPr lang="zh-CN" altLang="en-US" sz="3200">
                <a:ea typeface="楷体_GB2312" pitchFamily="49" charset="-122"/>
              </a:rPr>
              <a:t>主峰离核越远</a:t>
            </a:r>
            <a:r>
              <a:rPr lang="en-US" altLang="zh-CN" sz="3200">
                <a:ea typeface="楷体_GB2312" pitchFamily="49" charset="-122"/>
              </a:rPr>
              <a:t>; </a:t>
            </a:r>
            <a:r>
              <a:rPr lang="en-US" altLang="zh-CN" sz="3200" i="1">
                <a:ea typeface="楷体_GB2312" pitchFamily="49" charset="-122"/>
              </a:rPr>
              <a:t>n</a:t>
            </a:r>
            <a:r>
              <a:rPr lang="zh-CN" altLang="en-US" sz="3200">
                <a:ea typeface="楷体_GB2312" pitchFamily="49" charset="-122"/>
              </a:rPr>
              <a:t>相同的电子</a:t>
            </a:r>
            <a:r>
              <a:rPr lang="en-US" altLang="zh-CN" sz="3200">
                <a:ea typeface="楷体_GB2312" pitchFamily="49" charset="-122"/>
              </a:rPr>
              <a:t>, </a:t>
            </a:r>
            <a:r>
              <a:rPr lang="zh-CN" altLang="en-US" sz="3200">
                <a:ea typeface="楷体_GB2312" pitchFamily="49" charset="-122"/>
              </a:rPr>
              <a:t>其活动区域相近</a:t>
            </a:r>
            <a:r>
              <a:rPr lang="en-US" altLang="zh-CN" sz="3200">
                <a:ea typeface="楷体_GB2312" pitchFamily="49" charset="-122"/>
              </a:rPr>
              <a:t>; </a:t>
            </a:r>
            <a:r>
              <a:rPr lang="zh-CN" altLang="en-US" sz="3200">
                <a:ea typeface="楷体_GB2312" pitchFamily="49" charset="-122"/>
              </a:rPr>
              <a:t>从径向概率分布的意义上核外电子可看作是按层分布的。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7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7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7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72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7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2777" grpId="0" animBg="1" autoUpdateAnimBg="0"/>
      <p:bldP spid="672778" grpId="0" animBg="1"/>
      <p:bldP spid="672782" grpId="0" animBg="1"/>
      <p:bldP spid="67278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26" name="Rectangle 2">
            <a:extLst>
              <a:ext uri="{FF2B5EF4-FFF2-40B4-BE49-F238E27FC236}">
                <a16:creationId xmlns:a16="http://schemas.microsoft.com/office/drawing/2014/main" id="{2659390C-F1B6-4D6E-B8BA-A49F4D3975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333375"/>
            <a:ext cx="7772400" cy="1143000"/>
          </a:xfrm>
        </p:spPr>
        <p:txBody>
          <a:bodyPr/>
          <a:lstStyle/>
          <a:p>
            <a:pPr algn="l"/>
            <a:r>
              <a:rPr lang="en-US" altLang="zh-CN">
                <a:solidFill>
                  <a:schemeClr val="tx1"/>
                </a:solidFill>
              </a:rPr>
              <a:t>5.1 </a:t>
            </a:r>
            <a:r>
              <a:rPr lang="zh-CN" altLang="en-US">
                <a:solidFill>
                  <a:schemeClr val="tx1"/>
                </a:solidFill>
              </a:rPr>
              <a:t>原子结构的近代概念</a:t>
            </a:r>
          </a:p>
        </p:txBody>
      </p:sp>
      <p:sp>
        <p:nvSpPr>
          <p:cNvPr id="615427" name="Rectangle 3">
            <a:extLst>
              <a:ext uri="{FF2B5EF4-FFF2-40B4-BE49-F238E27FC236}">
                <a16:creationId xmlns:a16="http://schemas.microsoft.com/office/drawing/2014/main" id="{D3106F14-D349-404E-B40D-ECA0019A34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1188" y="1412875"/>
            <a:ext cx="7772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5.1.1 </a:t>
            </a:r>
            <a:r>
              <a:rPr lang="zh-CN" altLang="en-US" sz="4000">
                <a:solidFill>
                  <a:schemeClr val="tx1"/>
                </a:solidFill>
              </a:rPr>
              <a:t>微观粒子运动的特殊性</a:t>
            </a:r>
          </a:p>
          <a:p>
            <a:pPr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5.1.2 </a:t>
            </a:r>
            <a:r>
              <a:rPr lang="zh-CN" altLang="en-US" sz="4000">
                <a:solidFill>
                  <a:schemeClr val="tx1"/>
                </a:solidFill>
              </a:rPr>
              <a:t>氢原子的能级和电子跃迁</a:t>
            </a:r>
          </a:p>
          <a:p>
            <a:pPr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5.1.3 </a:t>
            </a:r>
            <a:r>
              <a:rPr lang="zh-CN" altLang="en-US" sz="4000">
                <a:solidFill>
                  <a:schemeClr val="tx1"/>
                </a:solidFill>
              </a:rPr>
              <a:t>波函数</a:t>
            </a:r>
          </a:p>
          <a:p>
            <a:pPr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5.1.4 </a:t>
            </a:r>
            <a:r>
              <a:rPr lang="zh-CN" altLang="en-US" sz="4000">
                <a:solidFill>
                  <a:schemeClr val="tx1"/>
                </a:solidFill>
              </a:rPr>
              <a:t>电子云</a:t>
            </a:r>
          </a:p>
          <a:p>
            <a:pPr>
              <a:buFontTx/>
              <a:buNone/>
            </a:pPr>
            <a:endParaRPr lang="en-US" altLang="zh-CN" sz="40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>
            <a:extLst>
              <a:ext uri="{FF2B5EF4-FFF2-40B4-BE49-F238E27FC236}">
                <a16:creationId xmlns:a16="http://schemas.microsoft.com/office/drawing/2014/main" id="{FA0A485F-6CE8-4F44-9062-ED4362CC9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268413"/>
            <a:ext cx="8208963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90000"/>
              </a:lnSpc>
              <a:spcBef>
                <a:spcPct val="50000"/>
              </a:spcBef>
            </a:pPr>
            <a:r>
              <a:rPr lang="en-US" altLang="zh-CN" sz="4000" i="1">
                <a:ea typeface="楷体_GB2312" pitchFamily="49" charset="-122"/>
              </a:rPr>
              <a:t>Y-</a:t>
            </a:r>
            <a:r>
              <a:rPr lang="en-US" altLang="zh-CN" sz="4000" i="1">
                <a:ea typeface="楷体_GB2312" pitchFamily="49" charset="-122"/>
                <a:sym typeface="Symbol" panose="05050102010706020507" pitchFamily="18" charset="2"/>
              </a:rPr>
              <a:t>, </a:t>
            </a:r>
            <a:r>
              <a:rPr lang="zh-CN" altLang="en-US" sz="4000">
                <a:ea typeface="楷体_GB2312" pitchFamily="49" charset="-122"/>
              </a:rPr>
              <a:t>作图，称</a:t>
            </a:r>
            <a:r>
              <a:rPr lang="zh-CN" altLang="en-US" sz="4000">
                <a:solidFill>
                  <a:srgbClr val="0000CC"/>
                </a:solidFill>
                <a:ea typeface="楷体_GB2312" pitchFamily="49" charset="-122"/>
              </a:rPr>
              <a:t>波函数</a:t>
            </a:r>
            <a:r>
              <a:rPr lang="en-US" altLang="zh-CN" sz="4000">
                <a:solidFill>
                  <a:srgbClr val="0000CC"/>
                </a:solidFill>
                <a:ea typeface="楷体_GB2312" pitchFamily="49" charset="-122"/>
              </a:rPr>
              <a:t>(</a:t>
            </a:r>
            <a:r>
              <a:rPr lang="zh-CN" altLang="en-US" sz="4000">
                <a:solidFill>
                  <a:srgbClr val="0000CC"/>
                </a:solidFill>
                <a:ea typeface="楷体_GB2312" pitchFamily="49" charset="-122"/>
              </a:rPr>
              <a:t>原子轨道</a:t>
            </a:r>
            <a:r>
              <a:rPr lang="en-US" altLang="zh-CN" sz="4000">
                <a:solidFill>
                  <a:srgbClr val="0000CC"/>
                </a:solidFill>
                <a:ea typeface="楷体_GB2312" pitchFamily="49" charset="-122"/>
              </a:rPr>
              <a:t>)</a:t>
            </a:r>
            <a:r>
              <a:rPr lang="zh-CN" altLang="en-US" sz="4000">
                <a:solidFill>
                  <a:srgbClr val="0000CC"/>
                </a:solidFill>
                <a:ea typeface="楷体_GB2312" pitchFamily="49" charset="-122"/>
              </a:rPr>
              <a:t>的</a:t>
            </a:r>
            <a:r>
              <a:rPr lang="zh-CN" altLang="en-US" sz="4000">
                <a:solidFill>
                  <a:srgbClr val="008000"/>
                </a:solidFill>
                <a:ea typeface="楷体_GB2312" pitchFamily="49" charset="-122"/>
              </a:rPr>
              <a:t>角度分布图。</a:t>
            </a:r>
          </a:p>
        </p:txBody>
      </p:sp>
      <p:sp>
        <p:nvSpPr>
          <p:cNvPr id="545798" name="Rectangle 6">
            <a:extLst>
              <a:ext uri="{FF2B5EF4-FFF2-40B4-BE49-F238E27FC236}">
                <a16:creationId xmlns:a16="http://schemas.microsoft.com/office/drawing/2014/main" id="{03E6A71B-94EF-4340-9BF4-0BB8851C0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2492375"/>
            <a:ext cx="8569325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altLang="zh-CN" sz="4000" i="1">
                <a:ea typeface="楷体_GB2312" pitchFamily="49" charset="-122"/>
                <a:cs typeface="Times New Roman" panose="02020603050405020304" pitchFamily="18" charset="0"/>
              </a:rPr>
              <a:t>|Y|</a:t>
            </a:r>
            <a:r>
              <a:rPr lang="en-US" altLang="zh-CN" sz="4000" baseline="30000">
                <a:ea typeface="楷体_GB2312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4000">
                <a:ea typeface="楷体_GB2312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sz="4000" i="1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, </a:t>
            </a:r>
            <a:r>
              <a:rPr lang="zh-CN" altLang="en-US" sz="4000">
                <a:ea typeface="楷体_GB2312" pitchFamily="49" charset="-122"/>
                <a:cs typeface="Times New Roman" panose="02020603050405020304" pitchFamily="18" charset="0"/>
              </a:rPr>
              <a:t>作图，称</a:t>
            </a:r>
            <a:r>
              <a:rPr lang="zh-CN" altLang="en-US" sz="4000">
                <a:solidFill>
                  <a:srgbClr val="000099"/>
                </a:solidFill>
                <a:ea typeface="楷体_GB2312" pitchFamily="49" charset="-122"/>
                <a:cs typeface="Times New Roman" panose="02020603050405020304" pitchFamily="18" charset="0"/>
              </a:rPr>
              <a:t>概率密度</a:t>
            </a:r>
            <a:r>
              <a:rPr lang="en-US" altLang="zh-CN" sz="4000">
                <a:solidFill>
                  <a:srgbClr val="000099"/>
                </a:solidFill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4000">
                <a:solidFill>
                  <a:srgbClr val="000099"/>
                </a:solidFill>
                <a:ea typeface="楷体_GB2312" pitchFamily="49" charset="-122"/>
                <a:cs typeface="Times New Roman" panose="02020603050405020304" pitchFamily="18" charset="0"/>
              </a:rPr>
              <a:t>电子云</a:t>
            </a:r>
            <a:r>
              <a:rPr lang="en-US" altLang="zh-CN" sz="4000">
                <a:solidFill>
                  <a:srgbClr val="000099"/>
                </a:solidFill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4000">
                <a:solidFill>
                  <a:srgbClr val="000099"/>
                </a:solidFill>
                <a:ea typeface="楷体_GB2312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4000">
                <a:solidFill>
                  <a:srgbClr val="008000"/>
                </a:solidFill>
                <a:ea typeface="楷体_GB2312" pitchFamily="49" charset="-122"/>
                <a:cs typeface="Times New Roman" panose="02020603050405020304" pitchFamily="18" charset="0"/>
              </a:rPr>
              <a:t>角度分布图。</a:t>
            </a:r>
          </a:p>
        </p:txBody>
      </p:sp>
      <p:sp>
        <p:nvSpPr>
          <p:cNvPr id="545799" name="Rectangle 7">
            <a:extLst>
              <a:ext uri="{FF2B5EF4-FFF2-40B4-BE49-F238E27FC236}">
                <a16:creationId xmlns:a16="http://schemas.microsoft.com/office/drawing/2014/main" id="{BA6714CB-60F0-4BD7-8650-B7D26AED9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3933825"/>
            <a:ext cx="8713788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zh-CN" sz="4000" i="1">
                <a:ea typeface="楷体_GB2312" pitchFamily="49" charset="-122"/>
              </a:rPr>
              <a:t>D</a:t>
            </a:r>
            <a:r>
              <a:rPr lang="en-US" altLang="zh-CN" sz="4000">
                <a:ea typeface="楷体_GB2312" pitchFamily="49" charset="-122"/>
              </a:rPr>
              <a:t>(</a:t>
            </a:r>
            <a:r>
              <a:rPr lang="en-US" altLang="zh-CN" sz="4000" i="1">
                <a:ea typeface="楷体_GB2312" pitchFamily="49" charset="-122"/>
              </a:rPr>
              <a:t>r</a:t>
            </a:r>
            <a:r>
              <a:rPr lang="en-US" altLang="zh-CN" sz="4000">
                <a:ea typeface="楷体_GB2312" pitchFamily="49" charset="-122"/>
              </a:rPr>
              <a:t>)-</a:t>
            </a:r>
            <a:r>
              <a:rPr lang="en-US" altLang="zh-CN" sz="4000" i="1">
                <a:ea typeface="楷体_GB2312" pitchFamily="49" charset="-122"/>
              </a:rPr>
              <a:t>r</a:t>
            </a:r>
            <a:r>
              <a:rPr lang="zh-CN" altLang="en-US" sz="4000">
                <a:ea typeface="楷体_GB2312" pitchFamily="49" charset="-122"/>
              </a:rPr>
              <a:t>作图，称电子云径向分布图</a:t>
            </a:r>
            <a:r>
              <a:rPr lang="en-US" altLang="zh-CN" sz="4000">
                <a:ea typeface="楷体_GB2312" pitchFamily="49" charset="-122"/>
              </a:rPr>
              <a:t>(</a:t>
            </a:r>
            <a:r>
              <a:rPr lang="zh-CN" altLang="en-US" sz="4000">
                <a:solidFill>
                  <a:srgbClr val="CC0066"/>
                </a:solidFill>
                <a:ea typeface="楷体_GB2312" pitchFamily="49" charset="-122"/>
              </a:rPr>
              <a:t>径向概率分布图</a:t>
            </a:r>
            <a:r>
              <a:rPr lang="en-US" altLang="zh-CN" sz="4000">
                <a:solidFill>
                  <a:srgbClr val="CC0066"/>
                </a:solidFill>
                <a:ea typeface="楷体_GB2312" pitchFamily="49" charset="-122"/>
              </a:rPr>
              <a:t>)</a:t>
            </a:r>
            <a:r>
              <a:rPr lang="zh-CN" altLang="en-US" sz="4000">
                <a:solidFill>
                  <a:srgbClr val="CC0066"/>
                </a:solidFill>
                <a:ea typeface="楷体_GB2312" pitchFamily="49" charset="-122"/>
              </a:rPr>
              <a:t>。</a:t>
            </a:r>
          </a:p>
        </p:txBody>
      </p:sp>
      <p:sp>
        <p:nvSpPr>
          <p:cNvPr id="545800" name="Rectangle 8">
            <a:extLst>
              <a:ext uri="{FF2B5EF4-FFF2-40B4-BE49-F238E27FC236}">
                <a16:creationId xmlns:a16="http://schemas.microsoft.com/office/drawing/2014/main" id="{CA7964BD-1FD5-480F-9194-8D755EFD1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5661025"/>
            <a:ext cx="40338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4400">
                <a:solidFill>
                  <a:srgbClr val="CC0066"/>
                </a:solidFill>
                <a:ea typeface="楷体_GB2312" pitchFamily="49" charset="-122"/>
              </a:rPr>
              <a:t> </a:t>
            </a:r>
            <a:r>
              <a:rPr lang="en-US" altLang="zh-CN" sz="4400" i="1">
                <a:solidFill>
                  <a:srgbClr val="CC0066"/>
                </a:solidFill>
                <a:ea typeface="楷体_GB2312" pitchFamily="49" charset="-122"/>
              </a:rPr>
              <a:t>D</a:t>
            </a:r>
            <a:r>
              <a:rPr lang="en-US" altLang="zh-CN" sz="4400">
                <a:solidFill>
                  <a:srgbClr val="CC0066"/>
                </a:solidFill>
                <a:ea typeface="楷体_GB2312" pitchFamily="49" charset="-122"/>
              </a:rPr>
              <a:t>(</a:t>
            </a:r>
            <a:r>
              <a:rPr lang="en-US" altLang="zh-CN" sz="4400" i="1">
                <a:solidFill>
                  <a:srgbClr val="CC0066"/>
                </a:solidFill>
                <a:ea typeface="楷体_GB2312" pitchFamily="49" charset="-122"/>
              </a:rPr>
              <a:t>r</a:t>
            </a:r>
            <a:r>
              <a:rPr lang="en-US" altLang="zh-CN" sz="4400">
                <a:solidFill>
                  <a:srgbClr val="CC0066"/>
                </a:solidFill>
                <a:ea typeface="楷体_GB2312" pitchFamily="49" charset="-122"/>
              </a:rPr>
              <a:t>) = |</a:t>
            </a:r>
            <a:r>
              <a:rPr lang="el-GR" altLang="zh-CN" sz="4400" i="1">
                <a:solidFill>
                  <a:srgbClr val="CC0066"/>
                </a:solidFill>
                <a:latin typeface="楷体_GB2312" pitchFamily="49" charset="-122"/>
                <a:ea typeface="楷体_GB2312" pitchFamily="49" charset="-122"/>
              </a:rPr>
              <a:t>ψ</a:t>
            </a:r>
            <a:r>
              <a:rPr lang="en-US" altLang="zh-CN" sz="4400">
                <a:solidFill>
                  <a:srgbClr val="CC0066"/>
                </a:solidFill>
                <a:ea typeface="楷体_GB2312" pitchFamily="49" charset="-122"/>
              </a:rPr>
              <a:t>|</a:t>
            </a:r>
            <a:r>
              <a:rPr lang="en-US" altLang="zh-CN" sz="4400" baseline="30000">
                <a:solidFill>
                  <a:srgbClr val="CC0066"/>
                </a:solidFill>
                <a:ea typeface="楷体_GB2312" pitchFamily="49" charset="-122"/>
              </a:rPr>
              <a:t>2</a:t>
            </a:r>
            <a:r>
              <a:rPr lang="en-US" altLang="zh-CN" sz="4400">
                <a:solidFill>
                  <a:srgbClr val="CC0066"/>
                </a:solidFill>
                <a:ea typeface="楷体_GB2312" pitchFamily="49" charset="-122"/>
              </a:rPr>
              <a:t> 4</a:t>
            </a:r>
            <a:r>
              <a:rPr lang="en-US" altLang="zh-CN" sz="4400">
                <a:solidFill>
                  <a:srgbClr val="CC0066"/>
                </a:solidFill>
                <a:ea typeface="楷体_GB2312" pitchFamily="49" charset="-122"/>
                <a:sym typeface="Symbol" panose="05050102010706020507" pitchFamily="18" charset="2"/>
              </a:rPr>
              <a:t></a:t>
            </a:r>
            <a:r>
              <a:rPr lang="en-US" altLang="zh-CN" sz="4400" i="1">
                <a:solidFill>
                  <a:srgbClr val="CC0066"/>
                </a:solidFill>
                <a:ea typeface="楷体_GB2312" pitchFamily="49" charset="-122"/>
                <a:sym typeface="Symbol" panose="05050102010706020507" pitchFamily="18" charset="2"/>
              </a:rPr>
              <a:t>r</a:t>
            </a:r>
            <a:r>
              <a:rPr lang="en-US" altLang="zh-CN" sz="4400" baseline="30000">
                <a:solidFill>
                  <a:srgbClr val="CC0066"/>
                </a:solidFill>
                <a:ea typeface="楷体_GB2312" pitchFamily="49" charset="-122"/>
                <a:sym typeface="Symbol" panose="05050102010706020507" pitchFamily="18" charset="2"/>
              </a:rPr>
              <a:t>2</a:t>
            </a:r>
            <a:endParaRPr lang="en-US" altLang="zh-CN" sz="4400" i="1">
              <a:solidFill>
                <a:srgbClr val="CC0066"/>
              </a:solidFill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545801" name="Rectangle 9">
            <a:extLst>
              <a:ext uri="{FF2B5EF4-FFF2-40B4-BE49-F238E27FC236}">
                <a16:creationId xmlns:a16="http://schemas.microsoft.com/office/drawing/2014/main" id="{F237DB20-F6EE-4B70-A3C7-119433407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15888"/>
            <a:ext cx="8475663" cy="76200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l-GR" altLang="zh-CN" sz="4400" i="1">
                <a:latin typeface="楷体_GB2312" pitchFamily="49" charset="-122"/>
                <a:ea typeface="楷体_GB2312" pitchFamily="49" charset="-122"/>
              </a:rPr>
              <a:t>ψ</a:t>
            </a:r>
            <a:r>
              <a:rPr lang="en-US" altLang="zh-CN" sz="4400" i="1" baseline="-30000">
                <a:ea typeface="楷体_GB2312" pitchFamily="49" charset="-122"/>
              </a:rPr>
              <a:t>n,l,m</a:t>
            </a:r>
            <a:r>
              <a:rPr lang="en-US" altLang="zh-CN" sz="4400">
                <a:ea typeface="楷体_GB2312" pitchFamily="49" charset="-122"/>
              </a:rPr>
              <a:t>(</a:t>
            </a:r>
            <a:r>
              <a:rPr lang="en-US" altLang="zh-CN" sz="4400" i="1">
                <a:ea typeface="楷体_GB2312" pitchFamily="49" charset="-122"/>
              </a:rPr>
              <a:t>r</a:t>
            </a:r>
            <a:r>
              <a:rPr lang="en-US" altLang="zh-CN" sz="4400">
                <a:ea typeface="楷体_GB2312" pitchFamily="49" charset="-122"/>
              </a:rPr>
              <a:t>, </a:t>
            </a:r>
            <a:r>
              <a:rPr lang="en-US" altLang="zh-CN" sz="4400" i="1">
                <a:ea typeface="楷体_GB2312" pitchFamily="49" charset="-122"/>
                <a:sym typeface="Symbol" panose="05050102010706020507" pitchFamily="18" charset="2"/>
              </a:rPr>
              <a:t></a:t>
            </a:r>
            <a:r>
              <a:rPr lang="en-US" altLang="zh-CN" sz="4400">
                <a:ea typeface="楷体_GB2312" pitchFamily="49" charset="-122"/>
              </a:rPr>
              <a:t>, </a:t>
            </a:r>
            <a:r>
              <a:rPr lang="en-US" altLang="zh-CN" sz="4400" i="1">
                <a:ea typeface="楷体_GB2312" pitchFamily="49" charset="-122"/>
                <a:sym typeface="Symbol" panose="05050102010706020507" pitchFamily="18" charset="2"/>
              </a:rPr>
              <a:t></a:t>
            </a:r>
            <a:r>
              <a:rPr lang="en-US" altLang="zh-CN" sz="4400">
                <a:ea typeface="楷体_GB2312" pitchFamily="49" charset="-122"/>
              </a:rPr>
              <a:t>) = </a:t>
            </a:r>
            <a:r>
              <a:rPr lang="en-US" altLang="zh-CN" sz="4400" i="1">
                <a:ea typeface="楷体_GB2312" pitchFamily="49" charset="-122"/>
              </a:rPr>
              <a:t>R</a:t>
            </a:r>
            <a:r>
              <a:rPr lang="en-US" altLang="zh-CN" sz="4400">
                <a:ea typeface="楷体_GB2312" pitchFamily="49" charset="-122"/>
              </a:rPr>
              <a:t>(</a:t>
            </a:r>
            <a:r>
              <a:rPr lang="en-US" altLang="zh-CN" sz="4400" i="1">
                <a:ea typeface="楷体_GB2312" pitchFamily="49" charset="-122"/>
              </a:rPr>
              <a:t>r</a:t>
            </a:r>
            <a:r>
              <a:rPr lang="en-US" altLang="zh-CN" sz="4400">
                <a:ea typeface="楷体_GB2312" pitchFamily="49" charset="-122"/>
              </a:rPr>
              <a:t>) </a:t>
            </a:r>
            <a:r>
              <a:rPr lang="en-US" altLang="zh-CN" sz="4400">
                <a:ea typeface="楷体_GB2312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sz="4400" i="1">
                <a:ea typeface="楷体_GB2312" pitchFamily="49" charset="-122"/>
              </a:rPr>
              <a:t>Y</a:t>
            </a:r>
            <a:r>
              <a:rPr lang="en-US" altLang="zh-CN" sz="4400">
                <a:ea typeface="楷体_GB2312" pitchFamily="49" charset="-122"/>
              </a:rPr>
              <a:t>(</a:t>
            </a:r>
            <a:r>
              <a:rPr lang="en-US" altLang="zh-CN" sz="4400" i="1">
                <a:ea typeface="楷体_GB2312" pitchFamily="49" charset="-122"/>
                <a:sym typeface="Symbol" panose="05050102010706020507" pitchFamily="18" charset="2"/>
              </a:rPr>
              <a:t></a:t>
            </a:r>
            <a:r>
              <a:rPr lang="en-US" altLang="zh-CN" sz="4400">
                <a:ea typeface="楷体_GB2312" pitchFamily="49" charset="-122"/>
              </a:rPr>
              <a:t>,</a:t>
            </a:r>
            <a:r>
              <a:rPr lang="en-US" altLang="zh-CN" sz="4400" i="1">
                <a:ea typeface="楷体_GB2312" pitchFamily="49" charset="-122"/>
                <a:sym typeface="Symbol" panose="05050102010706020507" pitchFamily="18" charset="2"/>
              </a:rPr>
              <a:t></a:t>
            </a:r>
            <a:r>
              <a:rPr lang="en-US" altLang="zh-CN" sz="4400">
                <a:ea typeface="楷体_GB2312" pitchFamily="49" charset="-122"/>
              </a:rPr>
              <a:t>)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54580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"/>
                                        <p:tgtEl>
                                          <p:spTgt spid="545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5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45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"/>
                                        <p:tgtEl>
                                          <p:spTgt spid="545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"/>
                                        <p:tgtEl>
                                          <p:spTgt spid="545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5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5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794" grpId="0"/>
      <p:bldP spid="545798" grpId="0" build="p" autoUpdateAnimBg="0"/>
      <p:bldP spid="545799" grpId="0" build="p" autoUpdateAnimBg="0"/>
      <p:bldP spid="545800" grpId="0"/>
      <p:bldP spid="545801" grpId="0" build="p" animBg="1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7" name="Rectangle 5">
            <a:extLst>
              <a:ext uri="{FF2B5EF4-FFF2-40B4-BE49-F238E27FC236}">
                <a16:creationId xmlns:a16="http://schemas.microsoft.com/office/drawing/2014/main" id="{3AA4F316-DCE5-47B7-8AAD-231ADEF6D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0"/>
            <a:ext cx="6692900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>
                <a:ea typeface="楷体_GB2312" pitchFamily="49" charset="-122"/>
              </a:rPr>
              <a:t>4. </a:t>
            </a:r>
            <a:r>
              <a:rPr lang="zh-CN" altLang="en-US" sz="4000">
                <a:ea typeface="楷体_GB2312" pitchFamily="49" charset="-122"/>
              </a:rPr>
              <a:t>电子云空间分布图像</a:t>
            </a:r>
          </a:p>
        </p:txBody>
      </p:sp>
      <p:sp>
        <p:nvSpPr>
          <p:cNvPr id="692228" name="Rectangle 6">
            <a:extLst>
              <a:ext uri="{FF2B5EF4-FFF2-40B4-BE49-F238E27FC236}">
                <a16:creationId xmlns:a16="http://schemas.microsoft.com/office/drawing/2014/main" id="{298D7459-0903-46A5-9A6B-0F099F809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765175"/>
            <a:ext cx="4968875" cy="963613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el-GR" altLang="zh-CN" sz="440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</a:t>
            </a:r>
            <a:r>
              <a:rPr lang="el-GR" altLang="zh-CN" sz="4400" i="1">
                <a:latin typeface="楷体_GB2312" pitchFamily="49" charset="-122"/>
                <a:ea typeface="楷体_GB2312" pitchFamily="49" charset="-122"/>
              </a:rPr>
              <a:t>ψ</a:t>
            </a:r>
            <a:r>
              <a:rPr lang="el-GR" altLang="zh-CN" sz="440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</a:t>
            </a:r>
            <a:r>
              <a:rPr lang="en-US" altLang="zh-CN" sz="4400" baseline="30000">
                <a:ea typeface="楷体_GB2312" pitchFamily="49" charset="-122"/>
              </a:rPr>
              <a:t>2</a:t>
            </a:r>
            <a:r>
              <a:rPr lang="en-US" altLang="zh-CN" sz="4400">
                <a:ea typeface="楷体_GB2312" pitchFamily="49" charset="-122"/>
              </a:rPr>
              <a:t> = </a:t>
            </a:r>
            <a:r>
              <a:rPr lang="en-US" altLang="zh-CN" sz="4400" i="1">
                <a:ea typeface="楷体_GB2312" pitchFamily="49" charset="-122"/>
              </a:rPr>
              <a:t>R</a:t>
            </a:r>
            <a:r>
              <a:rPr lang="en-US" altLang="zh-CN" sz="4400" baseline="30000">
                <a:ea typeface="楷体_GB2312" pitchFamily="49" charset="-122"/>
              </a:rPr>
              <a:t>2</a:t>
            </a:r>
            <a:r>
              <a:rPr lang="en-US" altLang="zh-CN" sz="4400">
                <a:ea typeface="楷体_GB2312" pitchFamily="49" charset="-122"/>
              </a:rPr>
              <a:t>(</a:t>
            </a:r>
            <a:r>
              <a:rPr lang="en-US" altLang="zh-CN" sz="4400" i="1">
                <a:ea typeface="楷体_GB2312" pitchFamily="49" charset="-122"/>
              </a:rPr>
              <a:t>r</a:t>
            </a:r>
            <a:r>
              <a:rPr lang="en-US" altLang="zh-CN" sz="4400">
                <a:ea typeface="楷体_GB2312" pitchFamily="49" charset="-122"/>
              </a:rPr>
              <a:t>) </a:t>
            </a:r>
            <a:r>
              <a:rPr lang="en-US" altLang="zh-CN" sz="4400">
                <a:ea typeface="楷体_GB2312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sz="4400" i="1">
                <a:ea typeface="楷体_GB2312" pitchFamily="49" charset="-122"/>
              </a:rPr>
              <a:t>Y</a:t>
            </a:r>
            <a:r>
              <a:rPr lang="en-US" altLang="zh-CN" sz="4400" baseline="30000">
                <a:ea typeface="楷体_GB2312" pitchFamily="49" charset="-122"/>
              </a:rPr>
              <a:t>2</a:t>
            </a:r>
            <a:r>
              <a:rPr lang="en-US" altLang="zh-CN" sz="4400">
                <a:ea typeface="楷体_GB2312" pitchFamily="49" charset="-122"/>
              </a:rPr>
              <a:t>(</a:t>
            </a:r>
            <a:r>
              <a:rPr lang="en-US" altLang="zh-CN" sz="4400" i="1">
                <a:ea typeface="楷体_GB2312" pitchFamily="49" charset="-122"/>
                <a:sym typeface="Symbol" panose="05050102010706020507" pitchFamily="18" charset="2"/>
              </a:rPr>
              <a:t></a:t>
            </a:r>
            <a:r>
              <a:rPr lang="en-US" altLang="zh-CN" sz="4400">
                <a:ea typeface="楷体_GB2312" pitchFamily="49" charset="-122"/>
              </a:rPr>
              <a:t>,</a:t>
            </a:r>
            <a:r>
              <a:rPr lang="en-US" altLang="zh-CN" sz="4400" i="1">
                <a:ea typeface="楷体_GB2312" pitchFamily="49" charset="-122"/>
                <a:sym typeface="Symbol" panose="05050102010706020507" pitchFamily="18" charset="2"/>
              </a:rPr>
              <a:t></a:t>
            </a:r>
            <a:r>
              <a:rPr lang="en-US" altLang="zh-CN" sz="4400">
                <a:ea typeface="楷体_GB2312" pitchFamily="49" charset="-122"/>
              </a:rPr>
              <a:t>) </a:t>
            </a:r>
          </a:p>
        </p:txBody>
      </p:sp>
      <p:graphicFrame>
        <p:nvGraphicFramePr>
          <p:cNvPr id="692229" name="Object 5">
            <a:extLst>
              <a:ext uri="{FF2B5EF4-FFF2-40B4-BE49-F238E27FC236}">
                <a16:creationId xmlns:a16="http://schemas.microsoft.com/office/drawing/2014/main" id="{44D7C0EC-B6E5-4CC7-B1DE-767B751C35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2231" name="公式" r:id="rId3" imgW="114120" imgH="215640" progId="Equation.3">
                  <p:embed/>
                </p:oleObj>
              </mc:Choice>
              <mc:Fallback>
                <p:oleObj name="公式" r:id="rId3" imgW="1141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2230" name="Rectangle 2">
            <a:extLst>
              <a:ext uri="{FF2B5EF4-FFF2-40B4-BE49-F238E27FC236}">
                <a16:creationId xmlns:a16="http://schemas.microsoft.com/office/drawing/2014/main" id="{92BFDC70-260F-413F-80FF-5172221AE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989138"/>
            <a:ext cx="8713788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0363" indent="-360363">
              <a:spcBef>
                <a:spcPct val="20000"/>
              </a:spcBef>
              <a:buChar char="•"/>
              <a:defRPr kumimoji="1" sz="32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/>
            <a:r>
              <a:rPr lang="zh-CN" altLang="en-US" sz="4000">
                <a:solidFill>
                  <a:schemeClr val="tx1"/>
                </a:solidFill>
              </a:rPr>
              <a:t>完整的电子云空间分布图像可由电子云的径向分布图像</a:t>
            </a:r>
            <a:r>
              <a:rPr lang="en-US" altLang="zh-CN" sz="4000">
                <a:solidFill>
                  <a:schemeClr val="tx1"/>
                </a:solidFill>
              </a:rPr>
              <a:t>(</a:t>
            </a:r>
            <a:r>
              <a:rPr lang="zh-CN" altLang="en-US" sz="4000">
                <a:solidFill>
                  <a:schemeClr val="tx1"/>
                </a:solidFill>
              </a:rPr>
              <a:t>即径向概率密度图</a:t>
            </a:r>
            <a:r>
              <a:rPr lang="en-US" altLang="zh-CN" sz="4000">
                <a:solidFill>
                  <a:schemeClr val="tx1"/>
                </a:solidFill>
              </a:rPr>
              <a:t>, </a:t>
            </a:r>
            <a:r>
              <a:rPr lang="en-US" altLang="zh-CN" sz="4000" i="1">
                <a:solidFill>
                  <a:schemeClr val="tx1"/>
                </a:solidFill>
              </a:rPr>
              <a:t>R</a:t>
            </a:r>
            <a:r>
              <a:rPr lang="en-US" altLang="zh-CN" sz="4000" baseline="30000">
                <a:solidFill>
                  <a:schemeClr val="tx1"/>
                </a:solidFill>
              </a:rPr>
              <a:t>2</a:t>
            </a:r>
            <a:r>
              <a:rPr lang="en-US" altLang="zh-CN" sz="4000">
                <a:solidFill>
                  <a:schemeClr val="tx1"/>
                </a:solidFill>
              </a:rPr>
              <a:t>)</a:t>
            </a:r>
            <a:r>
              <a:rPr lang="zh-CN" altLang="en-US" sz="4000">
                <a:solidFill>
                  <a:schemeClr val="tx1"/>
                </a:solidFill>
              </a:rPr>
              <a:t>和电子云角度分布图像</a:t>
            </a:r>
            <a:r>
              <a:rPr lang="en-US" altLang="zh-CN" sz="4000">
                <a:solidFill>
                  <a:schemeClr val="tx1"/>
                </a:solidFill>
              </a:rPr>
              <a:t>(</a:t>
            </a:r>
            <a:r>
              <a:rPr lang="en-US" altLang="zh-CN" sz="4000" i="1">
                <a:solidFill>
                  <a:schemeClr val="tx1"/>
                </a:solidFill>
              </a:rPr>
              <a:t>Y</a:t>
            </a:r>
            <a:r>
              <a:rPr lang="en-US" altLang="zh-CN" sz="4000" baseline="30000">
                <a:solidFill>
                  <a:schemeClr val="tx1"/>
                </a:solidFill>
              </a:rPr>
              <a:t>2</a:t>
            </a:r>
            <a:r>
              <a:rPr lang="en-US" altLang="zh-CN" sz="4000">
                <a:solidFill>
                  <a:schemeClr val="tx1"/>
                </a:solidFill>
              </a:rPr>
              <a:t>)</a:t>
            </a:r>
            <a:r>
              <a:rPr lang="zh-CN" altLang="en-US" sz="4000">
                <a:solidFill>
                  <a:schemeClr val="tx1"/>
                </a:solidFill>
              </a:rPr>
              <a:t>综合而得。</a:t>
            </a:r>
          </a:p>
        </p:txBody>
      </p:sp>
    </p:spTree>
  </p:cSld>
  <p:clrMapOvr>
    <a:masterClrMapping/>
  </p:clrMapOvr>
  <p:transition spd="med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2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230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098" name="Picture 2">
            <a:extLst>
              <a:ext uri="{FF2B5EF4-FFF2-40B4-BE49-F238E27FC236}">
                <a16:creationId xmlns:a16="http://schemas.microsoft.com/office/drawing/2014/main" id="{1A9E839A-286A-4F99-8310-B2629D74C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92075"/>
            <a:ext cx="7632700" cy="674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4099" name="Text Box 3">
            <a:extLst>
              <a:ext uri="{FF2B5EF4-FFF2-40B4-BE49-F238E27FC236}">
                <a16:creationId xmlns:a16="http://schemas.microsoft.com/office/drawing/2014/main" id="{9B137A1D-2F91-4091-99FF-7A438C11E3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765175"/>
            <a:ext cx="719137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>
                <a:ea typeface="楷体_GB2312" pitchFamily="49" charset="-122"/>
              </a:rPr>
              <a:t>电</a:t>
            </a:r>
          </a:p>
          <a:p>
            <a:r>
              <a:rPr lang="zh-CN" altLang="en-US" sz="3600">
                <a:ea typeface="楷体_GB2312" pitchFamily="49" charset="-122"/>
              </a:rPr>
              <a:t>子</a:t>
            </a:r>
          </a:p>
          <a:p>
            <a:r>
              <a:rPr lang="zh-CN" altLang="en-US" sz="3600">
                <a:ea typeface="楷体_GB2312" pitchFamily="49" charset="-122"/>
              </a:rPr>
              <a:t>云</a:t>
            </a:r>
          </a:p>
          <a:p>
            <a:r>
              <a:rPr lang="zh-CN" altLang="en-US" sz="3600">
                <a:ea typeface="楷体_GB2312" pitchFamily="49" charset="-122"/>
              </a:rPr>
              <a:t>的</a:t>
            </a:r>
          </a:p>
          <a:p>
            <a:r>
              <a:rPr lang="zh-CN" altLang="en-US" sz="3600">
                <a:ea typeface="楷体_GB2312" pitchFamily="49" charset="-122"/>
              </a:rPr>
              <a:t>轮</a:t>
            </a:r>
          </a:p>
          <a:p>
            <a:r>
              <a:rPr lang="zh-CN" altLang="en-US" sz="3600">
                <a:ea typeface="楷体_GB2312" pitchFamily="49" charset="-122"/>
              </a:rPr>
              <a:t>廓</a:t>
            </a:r>
          </a:p>
          <a:p>
            <a:r>
              <a:rPr lang="zh-CN" altLang="en-US" sz="3600">
                <a:ea typeface="楷体_GB2312" pitchFamily="49" charset="-122"/>
              </a:rPr>
              <a:t>图</a:t>
            </a:r>
            <a:r>
              <a:rPr lang="zh-CN" altLang="en-US" sz="3600" b="0">
                <a:ea typeface="楷体_GB2312" pitchFamily="49" charset="-122"/>
              </a:rPr>
              <a:t> </a:t>
            </a:r>
            <a:endParaRPr lang="zh-CN" altLang="en-US" sz="3600">
              <a:ea typeface="楷体_GB2312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4" name="Rectangle 2">
            <a:extLst>
              <a:ext uri="{FF2B5EF4-FFF2-40B4-BE49-F238E27FC236}">
                <a16:creationId xmlns:a16="http://schemas.microsoft.com/office/drawing/2014/main" id="{04224A05-3B59-4C98-8714-A48FA1416C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765175"/>
            <a:ext cx="2736850" cy="711200"/>
          </a:xfrm>
        </p:spPr>
        <p:txBody>
          <a:bodyPr/>
          <a:lstStyle/>
          <a:p>
            <a:pPr algn="l"/>
            <a:r>
              <a:rPr lang="zh-CN" altLang="en-US" sz="4000">
                <a:solidFill>
                  <a:schemeClr val="tx1"/>
                </a:solidFill>
                <a:ea typeface="楷体" panose="02010609060101010101" pitchFamily="49" charset="-122"/>
              </a:rPr>
              <a:t>薛定谔方程</a:t>
            </a:r>
          </a:p>
        </p:txBody>
      </p:sp>
      <p:sp>
        <p:nvSpPr>
          <p:cNvPr id="689155" name="Rectangle 3">
            <a:extLst>
              <a:ext uri="{FF2B5EF4-FFF2-40B4-BE49-F238E27FC236}">
                <a16:creationId xmlns:a16="http://schemas.microsoft.com/office/drawing/2014/main" id="{21E3A84F-F344-4C2F-8C10-C68E7415BC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56100" y="765175"/>
            <a:ext cx="3311525" cy="727075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4000">
                <a:solidFill>
                  <a:schemeClr val="tx1"/>
                </a:solidFill>
                <a:ea typeface="楷体" panose="02010609060101010101" pitchFamily="49" charset="-122"/>
              </a:rPr>
              <a:t>许多个数学解</a:t>
            </a:r>
          </a:p>
        </p:txBody>
      </p:sp>
      <p:sp>
        <p:nvSpPr>
          <p:cNvPr id="689156" name="AutoShape 4">
            <a:extLst>
              <a:ext uri="{FF2B5EF4-FFF2-40B4-BE49-F238E27FC236}">
                <a16:creationId xmlns:a16="http://schemas.microsoft.com/office/drawing/2014/main" id="{6927A557-C4B8-4D2B-99F5-1E09AB7DD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1484313"/>
            <a:ext cx="431800" cy="576262"/>
          </a:xfrm>
          <a:prstGeom prst="downArrow">
            <a:avLst>
              <a:gd name="adj1" fmla="val 50000"/>
              <a:gd name="adj2" fmla="val 3336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9157" name="Rectangle 5">
            <a:extLst>
              <a:ext uri="{FF2B5EF4-FFF2-40B4-BE49-F238E27FC236}">
                <a16:creationId xmlns:a16="http://schemas.microsoft.com/office/drawing/2014/main" id="{81730D61-DBA7-4E3A-9850-C01D7AA37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2060575"/>
            <a:ext cx="38433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tx1"/>
                </a:solidFill>
              </a:rPr>
              <a:t>合理解</a:t>
            </a:r>
            <a:r>
              <a:rPr lang="el-GR" altLang="zh-CN" sz="3600" i="1">
                <a:solidFill>
                  <a:srgbClr val="3333FF"/>
                </a:solidFill>
                <a:latin typeface="楷体_GB2312" pitchFamily="49" charset="-122"/>
              </a:rPr>
              <a:t>ψ</a:t>
            </a:r>
            <a:r>
              <a:rPr lang="en-US" altLang="zh-CN" sz="3600" i="1" baseline="-25000">
                <a:solidFill>
                  <a:srgbClr val="3333FF"/>
                </a:solidFill>
              </a:rPr>
              <a:t>n</a:t>
            </a:r>
            <a:r>
              <a:rPr lang="en-US" altLang="zh-CN" sz="3600" baseline="-25000">
                <a:solidFill>
                  <a:srgbClr val="3333FF"/>
                </a:solidFill>
              </a:rPr>
              <a:t>,</a:t>
            </a:r>
            <a:r>
              <a:rPr lang="en-US" altLang="zh-CN" sz="3600" i="1" baseline="-25000">
                <a:solidFill>
                  <a:srgbClr val="3333FF"/>
                </a:solidFill>
              </a:rPr>
              <a:t>l</a:t>
            </a:r>
            <a:r>
              <a:rPr lang="en-US" altLang="zh-CN" sz="3600" baseline="-25000">
                <a:solidFill>
                  <a:srgbClr val="3333FF"/>
                </a:solidFill>
              </a:rPr>
              <a:t>,</a:t>
            </a:r>
            <a:r>
              <a:rPr lang="en-US" altLang="zh-CN" sz="3600" i="1" baseline="-25000">
                <a:solidFill>
                  <a:srgbClr val="3333FF"/>
                </a:solidFill>
              </a:rPr>
              <a:t>m</a:t>
            </a:r>
            <a:r>
              <a:rPr lang="en-US" altLang="zh-CN" sz="3600">
                <a:solidFill>
                  <a:srgbClr val="3333FF"/>
                </a:solidFill>
              </a:rPr>
              <a:t>(</a:t>
            </a:r>
            <a:r>
              <a:rPr lang="en-US" altLang="zh-CN" sz="3600" i="1">
                <a:solidFill>
                  <a:srgbClr val="3333FF"/>
                </a:solidFill>
              </a:rPr>
              <a:t>r,</a:t>
            </a:r>
            <a:r>
              <a:rPr lang="en-US" altLang="zh-CN" sz="3600" i="1">
                <a:solidFill>
                  <a:srgbClr val="3333FF"/>
                </a:solidFill>
                <a:sym typeface="Symbol" panose="05050102010706020507" pitchFamily="18" charset="2"/>
              </a:rPr>
              <a:t></a:t>
            </a:r>
            <a:r>
              <a:rPr lang="en-US" altLang="zh-CN" sz="3600" i="1">
                <a:solidFill>
                  <a:srgbClr val="3333FF"/>
                </a:solidFill>
              </a:rPr>
              <a:t>,</a:t>
            </a:r>
            <a:r>
              <a:rPr lang="en-US" altLang="zh-CN" sz="3600" i="1">
                <a:solidFill>
                  <a:srgbClr val="3333FF"/>
                </a:solidFill>
                <a:sym typeface="Symbol" panose="05050102010706020507" pitchFamily="18" charset="2"/>
              </a:rPr>
              <a:t></a:t>
            </a:r>
            <a:r>
              <a:rPr lang="en-US" altLang="zh-CN" sz="3600">
                <a:solidFill>
                  <a:srgbClr val="3333FF"/>
                </a:solidFill>
              </a:rPr>
              <a:t>)</a:t>
            </a:r>
          </a:p>
        </p:txBody>
      </p:sp>
      <p:sp>
        <p:nvSpPr>
          <p:cNvPr id="689158" name="Line 6">
            <a:extLst>
              <a:ext uri="{FF2B5EF4-FFF2-40B4-BE49-F238E27FC236}">
                <a16:creationId xmlns:a16="http://schemas.microsoft.com/office/drawing/2014/main" id="{9E3771BE-DD4B-4B1B-9CC8-2A5195E0B91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8625" y="2781300"/>
            <a:ext cx="431800" cy="719138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89159" name="Group 7">
            <a:extLst>
              <a:ext uri="{FF2B5EF4-FFF2-40B4-BE49-F238E27FC236}">
                <a16:creationId xmlns:a16="http://schemas.microsoft.com/office/drawing/2014/main" id="{D594481E-E4CA-4772-83CC-06ADBFCBB096}"/>
              </a:ext>
            </a:extLst>
          </p:cNvPr>
          <p:cNvGrpSpPr>
            <a:grpSpLocks/>
          </p:cNvGrpSpPr>
          <p:nvPr/>
        </p:nvGrpSpPr>
        <p:grpSpPr bwMode="auto">
          <a:xfrm>
            <a:off x="5940425" y="2781300"/>
            <a:ext cx="1943100" cy="720725"/>
            <a:chOff x="4105" y="1752"/>
            <a:chExt cx="1224" cy="454"/>
          </a:xfrm>
        </p:grpSpPr>
        <p:sp>
          <p:nvSpPr>
            <p:cNvPr id="689160" name="Line 8">
              <a:extLst>
                <a:ext uri="{FF2B5EF4-FFF2-40B4-BE49-F238E27FC236}">
                  <a16:creationId xmlns:a16="http://schemas.microsoft.com/office/drawing/2014/main" id="{927D756B-BB86-444A-8E55-7226CEB267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05" y="1752"/>
              <a:ext cx="317" cy="454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9161" name="Text Box 9">
              <a:extLst>
                <a:ext uri="{FF2B5EF4-FFF2-40B4-BE49-F238E27FC236}">
                  <a16:creationId xmlns:a16="http://schemas.microsoft.com/office/drawing/2014/main" id="{E7FD966D-384D-4366-8511-D477DC04AE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6" y="1797"/>
              <a:ext cx="104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solidFill>
                    <a:srgbClr val="CC0066"/>
                  </a:solidFill>
                </a:rPr>
                <a:t>线性组合</a:t>
              </a:r>
            </a:p>
          </p:txBody>
        </p:sp>
      </p:grpSp>
      <p:sp>
        <p:nvSpPr>
          <p:cNvPr id="689162" name="Text Box 10">
            <a:extLst>
              <a:ext uri="{FF2B5EF4-FFF2-40B4-BE49-F238E27FC236}">
                <a16:creationId xmlns:a16="http://schemas.microsoft.com/office/drawing/2014/main" id="{248D4972-13B1-40FD-9C1B-DF6FE0E30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3500438"/>
            <a:ext cx="37449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>
                <a:solidFill>
                  <a:srgbClr val="3333FF"/>
                </a:solidFill>
              </a:rPr>
              <a:t>原子轨道 </a:t>
            </a:r>
            <a:r>
              <a:rPr lang="en-US" altLang="zh-CN" sz="3600">
                <a:solidFill>
                  <a:srgbClr val="3333FF"/>
                </a:solidFill>
              </a:rPr>
              <a:t>(orbital)</a:t>
            </a:r>
            <a:endParaRPr lang="en-US" altLang="zh-CN" sz="3600">
              <a:solidFill>
                <a:schemeClr val="tx1"/>
              </a:solidFill>
            </a:endParaRPr>
          </a:p>
        </p:txBody>
      </p:sp>
      <p:sp>
        <p:nvSpPr>
          <p:cNvPr id="689163" name="AutoShape 11">
            <a:extLst>
              <a:ext uri="{FF2B5EF4-FFF2-40B4-BE49-F238E27FC236}">
                <a16:creationId xmlns:a16="http://schemas.microsoft.com/office/drawing/2014/main" id="{C9DBE63A-B979-40D1-9B80-039082A36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725" y="4005263"/>
            <a:ext cx="431800" cy="576262"/>
          </a:xfrm>
          <a:prstGeom prst="downArrow">
            <a:avLst>
              <a:gd name="adj1" fmla="val 50000"/>
              <a:gd name="adj2" fmla="val 3336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9164" name="Text Box 12">
            <a:extLst>
              <a:ext uri="{FF2B5EF4-FFF2-40B4-BE49-F238E27FC236}">
                <a16:creationId xmlns:a16="http://schemas.microsoft.com/office/drawing/2014/main" id="{837B0E06-A444-4D59-B791-7E3392509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437063"/>
            <a:ext cx="74898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600">
                <a:solidFill>
                  <a:schemeClr val="tx1"/>
                </a:solidFill>
              </a:rPr>
              <a:t>每个原子轨道最多只能容纳自旋状态不同的</a:t>
            </a:r>
            <a:r>
              <a:rPr lang="en-US" altLang="zh-CN" sz="3600">
                <a:solidFill>
                  <a:schemeClr val="tx1"/>
                </a:solidFill>
              </a:rPr>
              <a:t>2</a:t>
            </a:r>
            <a:r>
              <a:rPr lang="zh-CN" altLang="en-US" sz="3600">
                <a:solidFill>
                  <a:schemeClr val="tx1"/>
                </a:solidFill>
              </a:rPr>
              <a:t>个电子</a:t>
            </a:r>
            <a:r>
              <a:rPr lang="en-US" altLang="zh-CN" sz="3600">
                <a:solidFill>
                  <a:schemeClr val="tx1"/>
                </a:solidFill>
              </a:rPr>
              <a:t>(</a:t>
            </a:r>
            <a:r>
              <a:rPr lang="en-US" altLang="zh-CN" sz="3600" i="1">
                <a:solidFill>
                  <a:schemeClr val="tx1"/>
                </a:solidFill>
              </a:rPr>
              <a:t>n</a:t>
            </a:r>
            <a:r>
              <a:rPr lang="en-US" altLang="zh-CN" sz="3600">
                <a:solidFill>
                  <a:schemeClr val="tx1"/>
                </a:solidFill>
              </a:rPr>
              <a:t>, </a:t>
            </a:r>
            <a:r>
              <a:rPr lang="en-US" altLang="zh-CN" sz="3600" i="1">
                <a:solidFill>
                  <a:schemeClr val="tx1"/>
                </a:solidFill>
              </a:rPr>
              <a:t>l</a:t>
            </a:r>
            <a:r>
              <a:rPr lang="en-US" altLang="zh-CN" sz="3600">
                <a:solidFill>
                  <a:schemeClr val="tx1"/>
                </a:solidFill>
              </a:rPr>
              <a:t>, </a:t>
            </a:r>
            <a:r>
              <a:rPr lang="en-US" altLang="zh-CN" sz="3600" i="1">
                <a:solidFill>
                  <a:schemeClr val="tx1"/>
                </a:solidFill>
              </a:rPr>
              <a:t>m</a:t>
            </a:r>
            <a:r>
              <a:rPr lang="en-US" altLang="zh-CN" sz="3600">
                <a:solidFill>
                  <a:schemeClr val="tx1"/>
                </a:solidFill>
              </a:rPr>
              <a:t>, </a:t>
            </a:r>
            <a:r>
              <a:rPr lang="en-US" altLang="zh-CN" sz="3600" i="1">
                <a:solidFill>
                  <a:schemeClr val="tx1"/>
                </a:solidFill>
              </a:rPr>
              <a:t>m</a:t>
            </a:r>
            <a:r>
              <a:rPr lang="en-US" altLang="zh-CN" sz="3600" baseline="-25000">
                <a:solidFill>
                  <a:schemeClr val="tx1"/>
                </a:solidFill>
              </a:rPr>
              <a:t>s</a:t>
            </a:r>
            <a:r>
              <a:rPr lang="en-US" altLang="zh-CN" sz="360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89165" name="AutoShape 13">
            <a:extLst>
              <a:ext uri="{FF2B5EF4-FFF2-40B4-BE49-F238E27FC236}">
                <a16:creationId xmlns:a16="http://schemas.microsoft.com/office/drawing/2014/main" id="{07CD6106-08B8-4E88-9B7A-3933407A4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0913" y="981075"/>
            <a:ext cx="863600" cy="358775"/>
          </a:xfrm>
          <a:prstGeom prst="rightArrow">
            <a:avLst>
              <a:gd name="adj1" fmla="val 50000"/>
              <a:gd name="adj2" fmla="val 6017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89166" name="Group 14">
            <a:extLst>
              <a:ext uri="{FF2B5EF4-FFF2-40B4-BE49-F238E27FC236}">
                <a16:creationId xmlns:a16="http://schemas.microsoft.com/office/drawing/2014/main" id="{551F6335-5EC2-4C34-B923-8588CDC5CBE5}"/>
              </a:ext>
            </a:extLst>
          </p:cNvPr>
          <p:cNvGrpSpPr>
            <a:grpSpLocks/>
          </p:cNvGrpSpPr>
          <p:nvPr/>
        </p:nvGrpSpPr>
        <p:grpSpPr bwMode="auto">
          <a:xfrm>
            <a:off x="1042988" y="3529013"/>
            <a:ext cx="3095625" cy="641350"/>
            <a:chOff x="930" y="2251"/>
            <a:chExt cx="1950" cy="404"/>
          </a:xfrm>
        </p:grpSpPr>
        <p:sp>
          <p:nvSpPr>
            <p:cNvPr id="689167" name="Rectangle 15">
              <a:extLst>
                <a:ext uri="{FF2B5EF4-FFF2-40B4-BE49-F238E27FC236}">
                  <a16:creationId xmlns:a16="http://schemas.microsoft.com/office/drawing/2014/main" id="{BEA482E1-55B6-429A-9248-0C97DA22A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2251"/>
              <a:ext cx="133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600">
                  <a:solidFill>
                    <a:schemeClr val="tx1"/>
                  </a:solidFill>
                </a:rPr>
                <a:t>能量</a:t>
              </a:r>
              <a:r>
                <a:rPr lang="en-US" altLang="zh-CN" sz="3600">
                  <a:solidFill>
                    <a:schemeClr val="tx1"/>
                  </a:solidFill>
                </a:rPr>
                <a:t>(</a:t>
              </a:r>
              <a:r>
                <a:rPr lang="en-US" altLang="zh-CN" sz="3600" i="1">
                  <a:solidFill>
                    <a:schemeClr val="tx1"/>
                  </a:solidFill>
                </a:rPr>
                <a:t>E</a:t>
              </a:r>
              <a:r>
                <a:rPr lang="en-US" altLang="zh-CN" sz="3600" i="1" baseline="-25000">
                  <a:solidFill>
                    <a:schemeClr val="tx1"/>
                  </a:solidFill>
                </a:rPr>
                <a:t>n</a:t>
              </a:r>
              <a:r>
                <a:rPr lang="en-US" altLang="zh-CN" sz="3600" baseline="-25000">
                  <a:solidFill>
                    <a:schemeClr val="tx1"/>
                  </a:solidFill>
                </a:rPr>
                <a:t>,</a:t>
              </a:r>
              <a:r>
                <a:rPr lang="en-US" altLang="zh-CN" sz="3600" i="1" baseline="-25000">
                  <a:solidFill>
                    <a:schemeClr val="tx1"/>
                  </a:solidFill>
                </a:rPr>
                <a:t> l</a:t>
              </a:r>
              <a:r>
                <a:rPr lang="en-US" altLang="zh-CN" sz="360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689168" name="AutoShape 16">
              <a:extLst>
                <a:ext uri="{FF2B5EF4-FFF2-40B4-BE49-F238E27FC236}">
                  <a16:creationId xmlns:a16="http://schemas.microsoft.com/office/drawing/2014/main" id="{87E2271E-198F-46CD-809A-FC24F6F4E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341"/>
              <a:ext cx="544" cy="226"/>
            </a:xfrm>
            <a:prstGeom prst="rightArrow">
              <a:avLst>
                <a:gd name="adj1" fmla="val 50000"/>
                <a:gd name="adj2" fmla="val 6017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751" name="Rectangle 7">
            <a:extLst>
              <a:ext uri="{FF2B5EF4-FFF2-40B4-BE49-F238E27FC236}">
                <a16:creationId xmlns:a16="http://schemas.microsoft.com/office/drawing/2014/main" id="{066D7233-8067-420B-B8B2-A6105363F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5589588"/>
            <a:ext cx="848201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0363" indent="-3603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Char char="•"/>
            </a:pPr>
            <a:r>
              <a:rPr lang="zh-CN" altLang="en-US" sz="3600">
                <a:solidFill>
                  <a:srgbClr val="0000FF"/>
                </a:solidFill>
                <a:ea typeface="楷体_GB2312" pitchFamily="49" charset="-122"/>
              </a:rPr>
              <a:t>电子云是电子在空间出现的概率密度</a:t>
            </a:r>
            <a:r>
              <a:rPr lang="en-US" altLang="zh-CN" sz="3600">
                <a:solidFill>
                  <a:srgbClr val="0000FF"/>
                </a:solidFill>
                <a:ea typeface="楷体_GB2312" pitchFamily="49" charset="-122"/>
              </a:rPr>
              <a:t>(</a:t>
            </a:r>
            <a:r>
              <a:rPr lang="el-GR" altLang="zh-CN" sz="3600">
                <a:solidFill>
                  <a:srgbClr val="0000FF"/>
                </a:solidFill>
                <a:ea typeface="楷体_GB2312" pitchFamily="49" charset="-122"/>
                <a:sym typeface="Symbol" panose="05050102010706020507" pitchFamily="18" charset="2"/>
              </a:rPr>
              <a:t></a:t>
            </a:r>
            <a:r>
              <a:rPr lang="el-GR" altLang="zh-CN" sz="3600" i="1">
                <a:solidFill>
                  <a:srgbClr val="0000FF"/>
                </a:solidFill>
                <a:ea typeface="楷体_GB2312" pitchFamily="49" charset="-122"/>
              </a:rPr>
              <a:t>ψ</a:t>
            </a:r>
            <a:r>
              <a:rPr lang="el-GR" altLang="zh-CN" sz="3600">
                <a:solidFill>
                  <a:srgbClr val="0000FF"/>
                </a:solidFill>
                <a:ea typeface="楷体_GB2312" pitchFamily="49" charset="-122"/>
                <a:sym typeface="Symbol" panose="05050102010706020507" pitchFamily="18" charset="2"/>
              </a:rPr>
              <a:t></a:t>
            </a:r>
            <a:r>
              <a:rPr lang="en-US" altLang="zh-CN" sz="3600" baseline="30000">
                <a:solidFill>
                  <a:srgbClr val="0000FF"/>
                </a:solidFill>
                <a:ea typeface="楷体_GB2312" pitchFamily="49" charset="-122"/>
              </a:rPr>
              <a:t>2</a:t>
            </a:r>
            <a:r>
              <a:rPr lang="en-US" altLang="zh-CN" sz="3600">
                <a:solidFill>
                  <a:srgbClr val="0000FF"/>
                </a:solidFill>
                <a:ea typeface="楷体_GB2312" pitchFamily="49" charset="-122"/>
              </a:rPr>
              <a:t>)</a:t>
            </a:r>
            <a:r>
              <a:rPr lang="zh-CN" altLang="en-US" sz="3600">
                <a:solidFill>
                  <a:srgbClr val="0000FF"/>
                </a:solidFill>
                <a:ea typeface="楷体_GB2312" pitchFamily="49" charset="-122"/>
              </a:rPr>
              <a:t>分布的形象化表示。</a:t>
            </a:r>
          </a:p>
        </p:txBody>
      </p:sp>
      <p:sp>
        <p:nvSpPr>
          <p:cNvPr id="689170" name="Text Box 4">
            <a:extLst>
              <a:ext uri="{FF2B5EF4-FFF2-40B4-BE49-F238E27FC236}">
                <a16:creationId xmlns:a16="http://schemas.microsoft.com/office/drawing/2014/main" id="{26A629C8-E662-4CE3-BA65-2B70EA6C0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15888"/>
            <a:ext cx="16557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20000"/>
              </a:spcBef>
            </a:pPr>
            <a:r>
              <a:rPr lang="zh-CN" altLang="en-US" sz="4400">
                <a:ea typeface="楷体_GB2312" pitchFamily="49" charset="-122"/>
              </a:rPr>
              <a:t>小结</a:t>
            </a:r>
            <a:r>
              <a:rPr lang="en-US" altLang="zh-CN" sz="4400">
                <a:ea typeface="楷体_GB2312" pitchFamily="49" charset="-122"/>
              </a:rPr>
              <a:t>: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89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8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8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8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8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89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8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89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89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89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1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7" dur="500"/>
                                        <p:tgtEl>
                                          <p:spTgt spid="689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9154" grpId="0"/>
      <p:bldP spid="689155" grpId="0" build="p"/>
      <p:bldP spid="689157" grpId="0"/>
      <p:bldP spid="689162" grpId="0"/>
      <p:bldP spid="689164" grpId="0"/>
      <p:bldP spid="689170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4" name="Rectangle 3">
            <a:extLst>
              <a:ext uri="{FF2B5EF4-FFF2-40B4-BE49-F238E27FC236}">
                <a16:creationId xmlns:a16="http://schemas.microsoft.com/office/drawing/2014/main" id="{3DF471B9-7C2E-48BF-95C9-C5AECE70E4B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908050"/>
            <a:ext cx="8713787" cy="1584325"/>
          </a:xfrm>
        </p:spPr>
        <p:txBody>
          <a:bodyPr/>
          <a:lstStyle/>
          <a:p>
            <a:pPr marL="609600" indent="-609600" algn="just">
              <a:lnSpc>
                <a:spcPct val="110000"/>
              </a:lnSpc>
              <a:buFontTx/>
              <a:buAutoNum type="arabicPeriod"/>
            </a:pPr>
            <a:r>
              <a:rPr lang="zh-CN" altLang="en-US" sz="4000">
                <a:solidFill>
                  <a:schemeClr val="tx1"/>
                </a:solidFill>
              </a:rPr>
              <a:t>用</a:t>
            </a:r>
            <a:r>
              <a:rPr lang="en-US" altLang="zh-CN" sz="4000">
                <a:solidFill>
                  <a:schemeClr val="tx1"/>
                </a:solidFill>
              </a:rPr>
              <a:t>4</a:t>
            </a:r>
            <a:r>
              <a:rPr lang="zh-CN" altLang="en-US" sz="4000">
                <a:solidFill>
                  <a:schemeClr val="tx1"/>
                </a:solidFill>
              </a:rPr>
              <a:t>个量子数</a:t>
            </a:r>
            <a:r>
              <a:rPr lang="en-US" altLang="zh-CN" sz="4000" i="1">
                <a:solidFill>
                  <a:schemeClr val="tx1"/>
                </a:solidFill>
              </a:rPr>
              <a:t>n</a:t>
            </a:r>
            <a:r>
              <a:rPr lang="en-US" altLang="zh-CN" sz="4000">
                <a:solidFill>
                  <a:schemeClr val="tx1"/>
                </a:solidFill>
              </a:rPr>
              <a:t>, </a:t>
            </a:r>
            <a:r>
              <a:rPr lang="en-US" altLang="zh-CN" sz="4000" i="1">
                <a:solidFill>
                  <a:schemeClr val="tx1"/>
                </a:solidFill>
              </a:rPr>
              <a:t>l</a:t>
            </a:r>
            <a:r>
              <a:rPr lang="en-US" altLang="zh-CN" sz="4000">
                <a:solidFill>
                  <a:schemeClr val="tx1"/>
                </a:solidFill>
              </a:rPr>
              <a:t>, </a:t>
            </a:r>
            <a:r>
              <a:rPr lang="en-US" altLang="zh-CN" sz="4000" i="1">
                <a:solidFill>
                  <a:schemeClr val="tx1"/>
                </a:solidFill>
              </a:rPr>
              <a:t>m</a:t>
            </a:r>
            <a:r>
              <a:rPr lang="en-US" altLang="zh-CN" sz="4000">
                <a:solidFill>
                  <a:schemeClr val="tx1"/>
                </a:solidFill>
              </a:rPr>
              <a:t>, </a:t>
            </a:r>
            <a:r>
              <a:rPr lang="zh-CN" altLang="en-US" sz="4000">
                <a:solidFill>
                  <a:schemeClr val="tx1"/>
                </a:solidFill>
              </a:rPr>
              <a:t>和</a:t>
            </a:r>
            <a:r>
              <a:rPr lang="en-US" altLang="zh-CN" sz="4000" i="1">
                <a:solidFill>
                  <a:schemeClr val="tx1"/>
                </a:solidFill>
              </a:rPr>
              <a:t>m</a:t>
            </a:r>
            <a:r>
              <a:rPr lang="en-US" altLang="zh-CN" sz="4000" baseline="-25000">
                <a:solidFill>
                  <a:schemeClr val="tx1"/>
                </a:solidFill>
              </a:rPr>
              <a:t>s</a:t>
            </a:r>
            <a:r>
              <a:rPr lang="zh-CN" altLang="en-US" sz="4000">
                <a:solidFill>
                  <a:schemeClr val="tx1"/>
                </a:solidFill>
              </a:rPr>
              <a:t>分别描述</a:t>
            </a:r>
          </a:p>
          <a:p>
            <a:pPr marL="609600" indent="-609600" algn="just">
              <a:lnSpc>
                <a:spcPct val="110000"/>
              </a:lnSpc>
              <a:buFontTx/>
              <a:buNone/>
            </a:pPr>
            <a:r>
              <a:rPr lang="zh-CN" altLang="en-US" sz="4000" i="1">
                <a:solidFill>
                  <a:schemeClr val="tx1"/>
                </a:solidFill>
              </a:rPr>
              <a:t>    </a:t>
            </a:r>
            <a:r>
              <a:rPr lang="en-US" altLang="zh-CN" sz="4000" i="1">
                <a:solidFill>
                  <a:schemeClr val="tx1"/>
                </a:solidFill>
              </a:rPr>
              <a:t>n</a:t>
            </a:r>
            <a:r>
              <a:rPr lang="en-US" altLang="zh-CN" sz="4000">
                <a:solidFill>
                  <a:schemeClr val="tx1"/>
                </a:solidFill>
              </a:rPr>
              <a:t> = 4 </a:t>
            </a:r>
            <a:r>
              <a:rPr lang="zh-CN" altLang="en-US" sz="4000">
                <a:solidFill>
                  <a:schemeClr val="tx1"/>
                </a:solidFill>
              </a:rPr>
              <a:t>且 </a:t>
            </a:r>
            <a:r>
              <a:rPr lang="en-US" altLang="zh-CN" sz="4000" i="1">
                <a:solidFill>
                  <a:schemeClr val="tx1"/>
                </a:solidFill>
              </a:rPr>
              <a:t>l</a:t>
            </a:r>
            <a:r>
              <a:rPr lang="en-US" altLang="zh-CN" sz="4000">
                <a:solidFill>
                  <a:schemeClr val="tx1"/>
                </a:solidFill>
              </a:rPr>
              <a:t> = 3 </a:t>
            </a:r>
            <a:r>
              <a:rPr lang="zh-CN" altLang="en-US" sz="4000">
                <a:solidFill>
                  <a:schemeClr val="tx1"/>
                </a:solidFill>
              </a:rPr>
              <a:t>的所有电子的运动状态。</a:t>
            </a:r>
          </a:p>
        </p:txBody>
      </p:sp>
      <p:sp>
        <p:nvSpPr>
          <p:cNvPr id="637955" name="Rectangle 4">
            <a:extLst>
              <a:ext uri="{FF2B5EF4-FFF2-40B4-BE49-F238E27FC236}">
                <a16:creationId xmlns:a16="http://schemas.microsoft.com/office/drawing/2014/main" id="{DABBBDE9-AABA-4F2F-AC23-8429EC4EE35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115888"/>
            <a:ext cx="7772400" cy="782637"/>
          </a:xfrm>
          <a:noFill/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课堂练习</a:t>
            </a:r>
          </a:p>
        </p:txBody>
      </p:sp>
      <p:sp>
        <p:nvSpPr>
          <p:cNvPr id="653317" name="Text Box 5">
            <a:extLst>
              <a:ext uri="{FF2B5EF4-FFF2-40B4-BE49-F238E27FC236}">
                <a16:creationId xmlns:a16="http://schemas.microsoft.com/office/drawing/2014/main" id="{A3B9EB06-5CBF-4C86-AB56-B1B45422D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492375"/>
            <a:ext cx="8569325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10000"/>
              </a:spcBef>
            </a:pPr>
            <a:r>
              <a:rPr lang="zh-CN" altLang="en-US" sz="4000">
                <a:ea typeface="楷体_GB2312" pitchFamily="49" charset="-122"/>
              </a:rPr>
              <a:t>解： </a:t>
            </a:r>
            <a:r>
              <a:rPr lang="en-US" altLang="zh-CN" sz="4000" i="1">
                <a:ea typeface="楷体_GB2312" pitchFamily="49" charset="-122"/>
              </a:rPr>
              <a:t>n</a:t>
            </a:r>
            <a:r>
              <a:rPr lang="en-US" altLang="zh-CN" sz="4000">
                <a:ea typeface="楷体_GB2312" pitchFamily="49" charset="-122"/>
              </a:rPr>
              <a:t> = 4 </a:t>
            </a:r>
            <a:r>
              <a:rPr lang="zh-CN" altLang="en-US" sz="4000">
                <a:ea typeface="楷体_GB2312" pitchFamily="49" charset="-122"/>
              </a:rPr>
              <a:t>且 </a:t>
            </a:r>
            <a:r>
              <a:rPr lang="en-US" altLang="zh-CN" sz="4000" i="1">
                <a:ea typeface="楷体_GB2312" pitchFamily="49" charset="-122"/>
              </a:rPr>
              <a:t>l</a:t>
            </a:r>
            <a:r>
              <a:rPr lang="en-US" altLang="zh-CN" sz="4000">
                <a:ea typeface="楷体_GB2312" pitchFamily="49" charset="-122"/>
              </a:rPr>
              <a:t> = 3 </a:t>
            </a:r>
            <a:r>
              <a:rPr lang="zh-CN" altLang="en-US" sz="4000">
                <a:ea typeface="楷体_GB2312" pitchFamily="49" charset="-122"/>
              </a:rPr>
              <a:t>，对应的</a:t>
            </a:r>
            <a:r>
              <a:rPr lang="en-US" altLang="zh-CN" sz="4000" i="1">
                <a:ea typeface="楷体_GB2312" pitchFamily="49" charset="-122"/>
              </a:rPr>
              <a:t>m</a:t>
            </a:r>
            <a:r>
              <a:rPr lang="zh-CN" altLang="en-US" sz="4000">
                <a:ea typeface="楷体_GB2312" pitchFamily="49" charset="-122"/>
              </a:rPr>
              <a:t>有 </a:t>
            </a:r>
            <a:r>
              <a:rPr lang="en-US" altLang="zh-CN" sz="4000">
                <a:ea typeface="楷体_GB2312" pitchFamily="49" charset="-122"/>
              </a:rPr>
              <a:t>0, </a:t>
            </a:r>
            <a:r>
              <a:rPr lang="en-US" altLang="zh-CN" sz="4000">
                <a:ea typeface="楷体_GB2312" pitchFamily="49" charset="-122"/>
                <a:sym typeface="Symbol" panose="05050102010706020507" pitchFamily="18" charset="2"/>
              </a:rPr>
              <a:t>1, 2, 3, </a:t>
            </a:r>
            <a:r>
              <a:rPr lang="zh-CN" altLang="en-US" sz="4000">
                <a:ea typeface="楷体_GB2312" pitchFamily="49" charset="-122"/>
                <a:sym typeface="Symbol" panose="05050102010706020507" pitchFamily="18" charset="2"/>
              </a:rPr>
              <a:t>共有</a:t>
            </a:r>
            <a:r>
              <a:rPr lang="en-US" altLang="zh-CN" sz="4000">
                <a:ea typeface="楷体_GB2312" pitchFamily="49" charset="-122"/>
                <a:sym typeface="Symbol" panose="05050102010706020507" pitchFamily="18" charset="2"/>
              </a:rPr>
              <a:t>7</a:t>
            </a:r>
            <a:r>
              <a:rPr lang="zh-CN" altLang="en-US" sz="4000">
                <a:ea typeface="楷体_GB2312" pitchFamily="49" charset="-122"/>
                <a:sym typeface="Symbol" panose="05050102010706020507" pitchFamily="18" charset="2"/>
              </a:rPr>
              <a:t>个值，即有</a:t>
            </a:r>
            <a:r>
              <a:rPr lang="en-US" altLang="zh-CN" sz="4000">
                <a:solidFill>
                  <a:srgbClr val="3333FF"/>
                </a:solidFill>
                <a:ea typeface="楷体_GB2312" pitchFamily="49" charset="-122"/>
                <a:sym typeface="Symbol" panose="05050102010706020507" pitchFamily="18" charset="2"/>
              </a:rPr>
              <a:t>7</a:t>
            </a:r>
            <a:r>
              <a:rPr lang="zh-CN" altLang="en-US" sz="4000">
                <a:solidFill>
                  <a:srgbClr val="3333FF"/>
                </a:solidFill>
                <a:ea typeface="楷体_GB2312" pitchFamily="49" charset="-122"/>
                <a:sym typeface="Symbol" panose="05050102010706020507" pitchFamily="18" charset="2"/>
              </a:rPr>
              <a:t>条原子轨道</a:t>
            </a:r>
            <a:r>
              <a:rPr lang="zh-CN" altLang="en-US" sz="4000">
                <a:ea typeface="楷体_GB2312" pitchFamily="49" charset="-122"/>
                <a:sym typeface="Symbol" panose="05050102010706020507" pitchFamily="18" charset="2"/>
              </a:rPr>
              <a:t>。</a:t>
            </a:r>
          </a:p>
          <a:p>
            <a:pPr algn="just">
              <a:lnSpc>
                <a:spcPct val="110000"/>
              </a:lnSpc>
              <a:spcBef>
                <a:spcPct val="10000"/>
              </a:spcBef>
            </a:pPr>
            <a:r>
              <a:rPr lang="zh-CN" altLang="en-US" sz="4000">
                <a:ea typeface="楷体_GB2312" pitchFamily="49" charset="-122"/>
                <a:sym typeface="Symbol" panose="05050102010706020507" pitchFamily="18" charset="2"/>
              </a:rPr>
              <a:t>每条轨道中容纳两个自旋量子数分别为</a:t>
            </a:r>
            <a:r>
              <a:rPr lang="en-US" altLang="zh-CN" sz="4000">
                <a:ea typeface="楷体_GB2312" pitchFamily="49" charset="-122"/>
                <a:sym typeface="Symbol" panose="05050102010706020507" pitchFamily="18" charset="2"/>
              </a:rPr>
              <a:t>+1/2</a:t>
            </a:r>
            <a:r>
              <a:rPr lang="zh-CN" altLang="en-US" sz="4000">
                <a:ea typeface="楷体_GB2312" pitchFamily="49" charset="-122"/>
                <a:sym typeface="Symbol" panose="05050102010706020507" pitchFamily="18" charset="2"/>
              </a:rPr>
              <a:t>和</a:t>
            </a:r>
            <a:r>
              <a:rPr lang="en-US" altLang="zh-CN" sz="4000">
                <a:ea typeface="楷体_GB2312" pitchFamily="49" charset="-122"/>
                <a:sym typeface="Symbol" panose="05050102010706020507" pitchFamily="18" charset="2"/>
              </a:rPr>
              <a:t>1/2</a:t>
            </a:r>
            <a:r>
              <a:rPr lang="zh-CN" altLang="en-US" sz="4000">
                <a:ea typeface="楷体_GB2312" pitchFamily="49" charset="-122"/>
                <a:sym typeface="Symbol" panose="05050102010706020507" pitchFamily="18" charset="2"/>
              </a:rPr>
              <a:t>的自旋方向相反的电子，所以有</a:t>
            </a:r>
            <a:r>
              <a:rPr lang="en-US" altLang="zh-CN" sz="4000">
                <a:solidFill>
                  <a:srgbClr val="3333FF"/>
                </a:solidFill>
                <a:ea typeface="楷体_GB2312" pitchFamily="49" charset="-122"/>
                <a:sym typeface="Symbol" panose="05050102010706020507" pitchFamily="18" charset="2"/>
              </a:rPr>
              <a:t>27=14</a:t>
            </a:r>
            <a:r>
              <a:rPr lang="zh-CN" altLang="en-US" sz="4000">
                <a:ea typeface="楷体_GB2312" pitchFamily="49" charset="-122"/>
                <a:sym typeface="Symbol" panose="05050102010706020507" pitchFamily="18" charset="2"/>
              </a:rPr>
              <a:t>个运动状态不同的电子。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3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3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978" name="Rectangle 3">
            <a:extLst>
              <a:ext uri="{FF2B5EF4-FFF2-40B4-BE49-F238E27FC236}">
                <a16:creationId xmlns:a16="http://schemas.microsoft.com/office/drawing/2014/main" id="{E29B8900-B99E-46DB-8B6F-4796B4FB11C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55650" y="260350"/>
            <a:ext cx="7772400" cy="720725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4000">
                <a:solidFill>
                  <a:schemeClr val="tx1"/>
                </a:solidFill>
              </a:rPr>
              <a:t>分别用 </a:t>
            </a:r>
            <a:r>
              <a:rPr lang="en-US" altLang="zh-CN" sz="4000" i="1">
                <a:solidFill>
                  <a:schemeClr val="tx1"/>
                </a:solidFill>
              </a:rPr>
              <a:t>n, l</a:t>
            </a:r>
            <a:r>
              <a:rPr lang="en-US" altLang="zh-CN" sz="4000">
                <a:solidFill>
                  <a:schemeClr val="tx1"/>
                </a:solidFill>
              </a:rPr>
              <a:t>, </a:t>
            </a:r>
            <a:r>
              <a:rPr lang="en-US" altLang="zh-CN" sz="4000" i="1">
                <a:solidFill>
                  <a:schemeClr val="tx1"/>
                </a:solidFill>
              </a:rPr>
              <a:t>m</a:t>
            </a:r>
            <a:r>
              <a:rPr lang="en-US" altLang="zh-CN" sz="4000">
                <a:solidFill>
                  <a:schemeClr val="tx1"/>
                </a:solidFill>
              </a:rPr>
              <a:t>, </a:t>
            </a:r>
            <a:r>
              <a:rPr lang="en-US" altLang="zh-CN" sz="4000" i="1">
                <a:solidFill>
                  <a:schemeClr val="tx1"/>
                </a:solidFill>
              </a:rPr>
              <a:t>m</a:t>
            </a:r>
            <a:r>
              <a:rPr lang="en-US" altLang="zh-CN" sz="4000" baseline="-25000">
                <a:solidFill>
                  <a:schemeClr val="tx1"/>
                </a:solidFill>
              </a:rPr>
              <a:t>s </a:t>
            </a:r>
            <a:r>
              <a:rPr lang="zh-CN" altLang="en-US" sz="4000">
                <a:solidFill>
                  <a:schemeClr val="tx1"/>
                </a:solidFill>
              </a:rPr>
              <a:t>描述如下：</a:t>
            </a:r>
          </a:p>
        </p:txBody>
      </p:sp>
      <p:graphicFrame>
        <p:nvGraphicFramePr>
          <p:cNvPr id="654706" name="Group 370">
            <a:extLst>
              <a:ext uri="{FF2B5EF4-FFF2-40B4-BE49-F238E27FC236}">
                <a16:creationId xmlns:a16="http://schemas.microsoft.com/office/drawing/2014/main" id="{472E9C71-F967-4FA5-AF36-E2C47723DA48}"/>
              </a:ext>
            </a:extLst>
          </p:cNvPr>
          <p:cNvGraphicFramePr>
            <a:graphicFrameLocks noGrp="1"/>
          </p:cNvGraphicFramePr>
          <p:nvPr/>
        </p:nvGraphicFramePr>
        <p:xfrm>
          <a:off x="395288" y="1196975"/>
          <a:ext cx="8515350" cy="5121275"/>
        </p:xfrm>
        <a:graphic>
          <a:graphicData uri="http://schemas.openxmlformats.org/drawingml/2006/table">
            <a:tbl>
              <a:tblPr/>
              <a:tblGrid>
                <a:gridCol w="977900">
                  <a:extLst>
                    <a:ext uri="{9D8B030D-6E8A-4147-A177-3AD203B41FA5}">
                      <a16:colId xmlns:a16="http://schemas.microsoft.com/office/drawing/2014/main" val="3172866295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231423807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47612088"/>
                    </a:ext>
                  </a:extLst>
                </a:gridCol>
                <a:gridCol w="1147762">
                  <a:extLst>
                    <a:ext uri="{9D8B030D-6E8A-4147-A177-3AD203B41FA5}">
                      <a16:colId xmlns:a16="http://schemas.microsoft.com/office/drawing/2014/main" val="184479225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45753583"/>
                    </a:ext>
                  </a:extLst>
                </a:gridCol>
                <a:gridCol w="1069975">
                  <a:extLst>
                    <a:ext uri="{9D8B030D-6E8A-4147-A177-3AD203B41FA5}">
                      <a16:colId xmlns:a16="http://schemas.microsoft.com/office/drawing/2014/main" val="1790833918"/>
                    </a:ext>
                  </a:extLst>
                </a:gridCol>
                <a:gridCol w="976312">
                  <a:extLst>
                    <a:ext uri="{9D8B030D-6E8A-4147-A177-3AD203B41FA5}">
                      <a16:colId xmlns:a16="http://schemas.microsoft.com/office/drawing/2014/main" val="1409668883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4730514"/>
                    </a:ext>
                  </a:extLst>
                </a:gridCol>
                <a:gridCol w="1277938">
                  <a:extLst>
                    <a:ext uri="{9D8B030D-6E8A-4147-A177-3AD203B41FA5}">
                      <a16:colId xmlns:a16="http://schemas.microsoft.com/office/drawing/2014/main" val="3610524318"/>
                    </a:ext>
                  </a:extLst>
                </a:gridCol>
              </a:tblGrid>
              <a:tr h="603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m</a:t>
                      </a:r>
                      <a:r>
                        <a:rPr kumimoji="1" lang="en-US" altLang="zh-CN" sz="3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m</a:t>
                      </a:r>
                      <a:r>
                        <a:rPr kumimoji="1" lang="en-US" altLang="zh-CN" sz="3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44074"/>
                  </a:ext>
                </a:extLst>
              </a:tr>
              <a:tr h="603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+1/2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1/2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13919"/>
                  </a:ext>
                </a:extLst>
              </a:tr>
              <a:tr h="603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1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+1/2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1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1/2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22846"/>
                  </a:ext>
                </a:extLst>
              </a:tr>
              <a:tr h="603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+1/2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1/2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6532777"/>
                  </a:ext>
                </a:extLst>
              </a:tr>
              <a:tr h="6016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2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+1/2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2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1/2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4023929"/>
                  </a:ext>
                </a:extLst>
              </a:tr>
              <a:tr h="603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+1/2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1/2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464307"/>
                  </a:ext>
                </a:extLst>
              </a:tr>
              <a:tr h="603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3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+1/2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3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1/2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0761223"/>
                  </a:ext>
                </a:extLst>
              </a:tr>
              <a:tr h="603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+1/2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sym typeface="Symbol" panose="05050102010706020507" pitchFamily="18" charset="2"/>
                        </a:rPr>
                        <a:t>1/2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419742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54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2" name="Rectangle 3">
            <a:extLst>
              <a:ext uri="{FF2B5EF4-FFF2-40B4-BE49-F238E27FC236}">
                <a16:creationId xmlns:a16="http://schemas.microsoft.com/office/drawing/2014/main" id="{AD4A8EEC-B37A-4AD6-97D3-F856CF57FD8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404813"/>
            <a:ext cx="8496300" cy="5761037"/>
          </a:xfrm>
        </p:spPr>
        <p:txBody>
          <a:bodyPr/>
          <a:lstStyle/>
          <a:p>
            <a:pPr marL="533400" indent="-533400"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2. </a:t>
            </a:r>
            <a:r>
              <a:rPr lang="zh-CN" altLang="en-US" sz="4000">
                <a:solidFill>
                  <a:schemeClr val="tx1"/>
                </a:solidFill>
              </a:rPr>
              <a:t>下列各组量子数哪些不合理？ </a:t>
            </a:r>
          </a:p>
          <a:p>
            <a:pPr marL="533400" indent="-533400">
              <a:buFontTx/>
              <a:buAutoNum type="arabicPeriod"/>
            </a:pPr>
            <a:r>
              <a:rPr lang="zh-CN" altLang="en-US" sz="4000">
                <a:solidFill>
                  <a:schemeClr val="tx1"/>
                </a:solidFill>
              </a:rPr>
              <a:t> </a:t>
            </a:r>
            <a:r>
              <a:rPr lang="en-US" altLang="zh-CN" sz="4000" i="1">
                <a:solidFill>
                  <a:schemeClr val="tx1"/>
                </a:solidFill>
              </a:rPr>
              <a:t>n </a:t>
            </a:r>
            <a:r>
              <a:rPr lang="en-US" altLang="zh-CN" sz="4000">
                <a:solidFill>
                  <a:schemeClr val="tx1"/>
                </a:solidFill>
              </a:rPr>
              <a:t>= 2,   </a:t>
            </a:r>
            <a:r>
              <a:rPr lang="en-US" altLang="zh-CN" sz="4000" i="1">
                <a:solidFill>
                  <a:schemeClr val="tx1"/>
                </a:solidFill>
              </a:rPr>
              <a:t>l </a:t>
            </a:r>
            <a:r>
              <a:rPr lang="en-US" altLang="zh-CN" sz="4000">
                <a:solidFill>
                  <a:schemeClr val="tx1"/>
                </a:solidFill>
              </a:rPr>
              <a:t>= 1, </a:t>
            </a:r>
            <a:r>
              <a:rPr lang="en-US" altLang="zh-CN" sz="4000" i="1">
                <a:solidFill>
                  <a:schemeClr val="tx1"/>
                </a:solidFill>
              </a:rPr>
              <a:t>   m </a:t>
            </a:r>
            <a:r>
              <a:rPr lang="en-US" altLang="zh-CN" sz="4000">
                <a:solidFill>
                  <a:schemeClr val="tx1"/>
                </a:solidFill>
              </a:rPr>
              <a:t>= 0</a:t>
            </a:r>
          </a:p>
          <a:p>
            <a:pPr marL="533400" indent="-533400">
              <a:buFontTx/>
              <a:buAutoNum type="arabicPeriod"/>
            </a:pPr>
            <a:r>
              <a:rPr lang="en-US" altLang="zh-CN" sz="4000">
                <a:solidFill>
                  <a:schemeClr val="tx1"/>
                </a:solidFill>
              </a:rPr>
              <a:t> </a:t>
            </a:r>
            <a:r>
              <a:rPr lang="en-US" altLang="zh-CN" sz="4000" i="1">
                <a:solidFill>
                  <a:schemeClr val="tx1"/>
                </a:solidFill>
              </a:rPr>
              <a:t>n </a:t>
            </a:r>
            <a:r>
              <a:rPr lang="en-US" altLang="zh-CN" sz="4000">
                <a:solidFill>
                  <a:schemeClr val="tx1"/>
                </a:solidFill>
              </a:rPr>
              <a:t>= 2,   </a:t>
            </a:r>
            <a:r>
              <a:rPr lang="en-US" altLang="zh-CN" sz="4000" i="1">
                <a:solidFill>
                  <a:schemeClr val="tx1"/>
                </a:solidFill>
              </a:rPr>
              <a:t>l </a:t>
            </a:r>
            <a:r>
              <a:rPr lang="en-US" altLang="zh-CN" sz="4000">
                <a:solidFill>
                  <a:schemeClr val="tx1"/>
                </a:solidFill>
              </a:rPr>
              <a:t>= 0, </a:t>
            </a:r>
            <a:r>
              <a:rPr lang="en-US" altLang="zh-CN" sz="4000" i="1">
                <a:solidFill>
                  <a:schemeClr val="tx1"/>
                </a:solidFill>
              </a:rPr>
              <a:t>   m </a:t>
            </a:r>
            <a:r>
              <a:rPr lang="en-US" altLang="zh-CN" sz="4000">
                <a:solidFill>
                  <a:schemeClr val="tx1"/>
                </a:solidFill>
              </a:rPr>
              <a:t>= </a:t>
            </a:r>
            <a:r>
              <a:rPr lang="en-US" altLang="zh-CN" sz="4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4000">
                <a:solidFill>
                  <a:schemeClr val="tx1"/>
                </a:solidFill>
              </a:rPr>
              <a:t>1</a:t>
            </a:r>
          </a:p>
          <a:p>
            <a:pPr marL="533400" indent="-533400">
              <a:buFontTx/>
              <a:buAutoNum type="arabicPeriod"/>
            </a:pPr>
            <a:r>
              <a:rPr lang="en-US" altLang="zh-CN" sz="4000">
                <a:solidFill>
                  <a:schemeClr val="tx1"/>
                </a:solidFill>
              </a:rPr>
              <a:t> </a:t>
            </a:r>
            <a:r>
              <a:rPr lang="en-US" altLang="zh-CN" sz="4000" i="1">
                <a:solidFill>
                  <a:schemeClr val="tx1"/>
                </a:solidFill>
              </a:rPr>
              <a:t>n </a:t>
            </a:r>
            <a:r>
              <a:rPr lang="en-US" altLang="zh-CN" sz="4000">
                <a:solidFill>
                  <a:schemeClr val="tx1"/>
                </a:solidFill>
              </a:rPr>
              <a:t>= 2,   </a:t>
            </a:r>
            <a:r>
              <a:rPr lang="en-US" altLang="zh-CN" sz="4000" i="1">
                <a:solidFill>
                  <a:schemeClr val="tx1"/>
                </a:solidFill>
              </a:rPr>
              <a:t>l </a:t>
            </a:r>
            <a:r>
              <a:rPr lang="en-US" altLang="zh-CN" sz="4000">
                <a:solidFill>
                  <a:schemeClr val="tx1"/>
                </a:solidFill>
              </a:rPr>
              <a:t>= 2,    </a:t>
            </a:r>
            <a:r>
              <a:rPr lang="en-US" altLang="zh-CN" sz="4000" i="1">
                <a:solidFill>
                  <a:schemeClr val="tx1"/>
                </a:solidFill>
              </a:rPr>
              <a:t>m </a:t>
            </a:r>
            <a:r>
              <a:rPr lang="en-US" altLang="zh-CN" sz="4000">
                <a:solidFill>
                  <a:schemeClr val="tx1"/>
                </a:solidFill>
              </a:rPr>
              <a:t>= </a:t>
            </a:r>
            <a:r>
              <a:rPr lang="en-US" altLang="zh-CN" sz="4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4000">
                <a:solidFill>
                  <a:schemeClr val="tx1"/>
                </a:solidFill>
              </a:rPr>
              <a:t>1</a:t>
            </a:r>
          </a:p>
          <a:p>
            <a:pPr marL="533400" indent="-533400">
              <a:buFontTx/>
              <a:buAutoNum type="arabicPeriod"/>
            </a:pPr>
            <a:r>
              <a:rPr lang="en-US" altLang="zh-CN" sz="4000">
                <a:solidFill>
                  <a:schemeClr val="tx1"/>
                </a:solidFill>
              </a:rPr>
              <a:t> </a:t>
            </a:r>
            <a:r>
              <a:rPr lang="en-US" altLang="zh-CN" sz="4000" i="1">
                <a:solidFill>
                  <a:schemeClr val="tx1"/>
                </a:solidFill>
              </a:rPr>
              <a:t>n </a:t>
            </a:r>
            <a:r>
              <a:rPr lang="en-US" altLang="zh-CN" sz="4000">
                <a:solidFill>
                  <a:schemeClr val="tx1"/>
                </a:solidFill>
              </a:rPr>
              <a:t>= 2, </a:t>
            </a:r>
            <a:r>
              <a:rPr lang="en-US" altLang="zh-CN" sz="4000" i="1">
                <a:solidFill>
                  <a:schemeClr val="tx1"/>
                </a:solidFill>
              </a:rPr>
              <a:t>   l </a:t>
            </a:r>
            <a:r>
              <a:rPr lang="en-US" altLang="zh-CN" sz="4000">
                <a:solidFill>
                  <a:schemeClr val="tx1"/>
                </a:solidFill>
              </a:rPr>
              <a:t>= 3, </a:t>
            </a:r>
            <a:r>
              <a:rPr lang="en-US" altLang="zh-CN" sz="4000" i="1">
                <a:solidFill>
                  <a:schemeClr val="tx1"/>
                </a:solidFill>
              </a:rPr>
              <a:t>   m </a:t>
            </a:r>
            <a:r>
              <a:rPr lang="en-US" altLang="zh-CN" sz="4000">
                <a:solidFill>
                  <a:schemeClr val="tx1"/>
                </a:solidFill>
              </a:rPr>
              <a:t>= 2</a:t>
            </a:r>
          </a:p>
          <a:p>
            <a:pPr marL="533400" indent="-533400">
              <a:buFontTx/>
              <a:buAutoNum type="arabicPeriod"/>
            </a:pPr>
            <a:r>
              <a:rPr lang="en-US" altLang="zh-CN" sz="4000">
                <a:solidFill>
                  <a:schemeClr val="tx1"/>
                </a:solidFill>
              </a:rPr>
              <a:t> </a:t>
            </a:r>
            <a:r>
              <a:rPr lang="en-US" altLang="zh-CN" sz="4000" i="1">
                <a:solidFill>
                  <a:schemeClr val="tx1"/>
                </a:solidFill>
              </a:rPr>
              <a:t>n </a:t>
            </a:r>
            <a:r>
              <a:rPr lang="en-US" altLang="zh-CN" sz="4000">
                <a:solidFill>
                  <a:schemeClr val="tx1"/>
                </a:solidFill>
              </a:rPr>
              <a:t>= 3,   </a:t>
            </a:r>
            <a:r>
              <a:rPr lang="en-US" altLang="zh-CN" sz="4000" i="1">
                <a:solidFill>
                  <a:schemeClr val="tx1"/>
                </a:solidFill>
              </a:rPr>
              <a:t>l </a:t>
            </a:r>
            <a:r>
              <a:rPr lang="en-US" altLang="zh-CN" sz="4000">
                <a:solidFill>
                  <a:schemeClr val="tx1"/>
                </a:solidFill>
              </a:rPr>
              <a:t>= 1, </a:t>
            </a:r>
            <a:r>
              <a:rPr lang="en-US" altLang="zh-CN" sz="4000" i="1">
                <a:solidFill>
                  <a:schemeClr val="tx1"/>
                </a:solidFill>
              </a:rPr>
              <a:t>   m </a:t>
            </a:r>
            <a:r>
              <a:rPr lang="en-US" altLang="zh-CN" sz="4000">
                <a:solidFill>
                  <a:schemeClr val="tx1"/>
                </a:solidFill>
              </a:rPr>
              <a:t>= 1</a:t>
            </a:r>
          </a:p>
          <a:p>
            <a:pPr marL="533400" indent="-533400">
              <a:buFontTx/>
              <a:buNone/>
            </a:pPr>
            <a:endParaRPr lang="en-US" altLang="zh-CN" sz="4000">
              <a:solidFill>
                <a:schemeClr val="tx1"/>
              </a:solidFill>
            </a:endParaRPr>
          </a:p>
          <a:p>
            <a:pPr marL="533400" indent="-533400">
              <a:buFontTx/>
              <a:buNone/>
            </a:pPr>
            <a:r>
              <a:rPr lang="zh-CN" altLang="en-US" sz="4000">
                <a:solidFill>
                  <a:schemeClr val="tx1"/>
                </a:solidFill>
              </a:rPr>
              <a:t>答： </a:t>
            </a:r>
            <a:r>
              <a:rPr lang="en-US" altLang="zh-CN" sz="4000">
                <a:solidFill>
                  <a:srgbClr val="FF0000"/>
                </a:solidFill>
              </a:rPr>
              <a:t>2 </a:t>
            </a:r>
            <a:r>
              <a:rPr lang="zh-CN" altLang="en-US" sz="4000">
                <a:solidFill>
                  <a:srgbClr val="FF0000"/>
                </a:solidFill>
              </a:rPr>
              <a:t>， </a:t>
            </a:r>
            <a:r>
              <a:rPr lang="en-US" altLang="zh-CN" sz="4000">
                <a:solidFill>
                  <a:srgbClr val="FF0000"/>
                </a:solidFill>
              </a:rPr>
              <a:t>3 </a:t>
            </a:r>
            <a:r>
              <a:rPr lang="zh-CN" altLang="en-US" sz="4000">
                <a:solidFill>
                  <a:srgbClr val="FF0000"/>
                </a:solidFill>
              </a:rPr>
              <a:t>， </a:t>
            </a:r>
            <a:r>
              <a:rPr lang="en-US" altLang="zh-CN" sz="4000">
                <a:solidFill>
                  <a:srgbClr val="FF0000"/>
                </a:solidFill>
              </a:rPr>
              <a:t>4</a:t>
            </a:r>
            <a:r>
              <a:rPr lang="en-US" altLang="zh-CN" sz="4000">
                <a:solidFill>
                  <a:schemeClr val="tx1"/>
                </a:solidFill>
              </a:rPr>
              <a:t>  </a:t>
            </a:r>
            <a:r>
              <a:rPr lang="zh-CN" altLang="en-US" sz="4000">
                <a:solidFill>
                  <a:schemeClr val="tx1"/>
                </a:solidFill>
              </a:rPr>
              <a:t>不合理。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00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00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>
            <a:extLst>
              <a:ext uri="{FF2B5EF4-FFF2-40B4-BE49-F238E27FC236}">
                <a16:creationId xmlns:a16="http://schemas.microsoft.com/office/drawing/2014/main" id="{AC860FEC-DE73-4083-9423-5D618FBC5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476250"/>
            <a:ext cx="8294687" cy="338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zh-CN" sz="4400">
                <a:solidFill>
                  <a:schemeClr val="tx1"/>
                </a:solidFill>
              </a:rPr>
              <a:t>5.1.1  </a:t>
            </a:r>
            <a:r>
              <a:rPr lang="zh-CN" altLang="en-US" sz="4400">
                <a:solidFill>
                  <a:schemeClr val="tx1"/>
                </a:solidFill>
              </a:rPr>
              <a:t>微观粒子特性及其运动规律</a:t>
            </a:r>
          </a:p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zh-CN" sz="4000">
                <a:solidFill>
                  <a:schemeClr val="tx1"/>
                </a:solidFill>
              </a:rPr>
              <a:t>1. </a:t>
            </a:r>
            <a:r>
              <a:rPr lang="zh-CN" altLang="en-US" sz="4000">
                <a:solidFill>
                  <a:schemeClr val="tx1"/>
                </a:solidFill>
              </a:rPr>
              <a:t>微观粒子的波粒二象性</a:t>
            </a: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sz="4000">
                <a:solidFill>
                  <a:schemeClr val="tx1"/>
                </a:solidFill>
              </a:rPr>
              <a:t>2. </a:t>
            </a:r>
            <a:r>
              <a:rPr lang="zh-CN" altLang="en-US" sz="4000">
                <a:solidFill>
                  <a:schemeClr val="tx1"/>
                </a:solidFill>
              </a:rPr>
              <a:t>不确定原理</a:t>
            </a:r>
          </a:p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altLang="zh-CN" sz="4000">
                <a:solidFill>
                  <a:schemeClr val="tx1"/>
                </a:solidFill>
              </a:rPr>
              <a:t>3. </a:t>
            </a:r>
            <a:r>
              <a:rPr lang="zh-CN" altLang="en-US" sz="4000">
                <a:solidFill>
                  <a:schemeClr val="tx1"/>
                </a:solidFill>
              </a:rPr>
              <a:t>微观粒子运动的统计规律</a:t>
            </a:r>
          </a:p>
        </p:txBody>
      </p:sp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>
            <a:extLst>
              <a:ext uri="{FF2B5EF4-FFF2-40B4-BE49-F238E27FC236}">
                <a16:creationId xmlns:a16="http://schemas.microsoft.com/office/drawing/2014/main" id="{853DCF49-9F92-4D8E-86FD-BCE14821A6C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908050"/>
            <a:ext cx="8545513" cy="5526088"/>
          </a:xfrm>
        </p:spPr>
        <p:txBody>
          <a:bodyPr/>
          <a:lstStyle/>
          <a:p>
            <a:pPr algn="just">
              <a:lnSpc>
                <a:spcPct val="90000"/>
              </a:lnSpc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(1) </a:t>
            </a:r>
            <a:r>
              <a:rPr lang="zh-CN" altLang="en-US" sz="4000">
                <a:solidFill>
                  <a:schemeClr val="tx1"/>
                </a:solidFill>
              </a:rPr>
              <a:t>德布罗意的预言</a:t>
            </a:r>
          </a:p>
          <a:p>
            <a:pPr algn="just">
              <a:lnSpc>
                <a:spcPct val="90000"/>
              </a:lnSpc>
              <a:buFontTx/>
              <a:buNone/>
            </a:pPr>
            <a:r>
              <a:rPr lang="zh-CN" altLang="en-US" sz="4000">
                <a:solidFill>
                  <a:schemeClr val="tx1"/>
                </a:solidFill>
              </a:rPr>
              <a:t>           </a:t>
            </a:r>
            <a:r>
              <a:rPr lang="en-US" altLang="zh-CN" sz="3600">
                <a:solidFill>
                  <a:schemeClr val="tx1"/>
                </a:solidFill>
              </a:rPr>
              <a:t>1924</a:t>
            </a:r>
            <a:r>
              <a:rPr lang="zh-CN" altLang="en-US" sz="3600">
                <a:solidFill>
                  <a:schemeClr val="tx1"/>
                </a:solidFill>
              </a:rPr>
              <a:t>年，法国物理学家德布罗意预言：假如光具有二象性，那么微观粒子在某些情况下，也能呈现波动性。他指出：具有质量</a:t>
            </a:r>
            <a:r>
              <a:rPr lang="en-US" altLang="zh-CN" sz="3600" i="1">
                <a:solidFill>
                  <a:schemeClr val="tx1"/>
                </a:solidFill>
              </a:rPr>
              <a:t>m</a:t>
            </a:r>
            <a:r>
              <a:rPr lang="zh-CN" altLang="en-US" sz="3600">
                <a:solidFill>
                  <a:schemeClr val="tx1"/>
                </a:solidFill>
              </a:rPr>
              <a:t>、运动速度</a:t>
            </a:r>
            <a:r>
              <a:rPr lang="en-US" altLang="zh-CN" sz="3600" i="1">
                <a:solidFill>
                  <a:schemeClr val="tx1"/>
                </a:solidFill>
              </a:rPr>
              <a:t>v</a:t>
            </a:r>
            <a:r>
              <a:rPr lang="zh-CN" altLang="en-US" sz="3600">
                <a:solidFill>
                  <a:schemeClr val="tx1"/>
                </a:solidFill>
              </a:rPr>
              <a:t>的粒子，相应的波长</a:t>
            </a:r>
            <a:r>
              <a:rPr lang="zh-CN" altLang="en-US" sz="3600">
                <a:solidFill>
                  <a:schemeClr val="tx1"/>
                </a:solidFill>
                <a:sym typeface="Symbol" panose="05050102010706020507" pitchFamily="18" charset="2"/>
              </a:rPr>
              <a:t></a:t>
            </a:r>
            <a:r>
              <a:rPr lang="zh-CN" altLang="en-US" sz="3600">
                <a:solidFill>
                  <a:schemeClr val="tx1"/>
                </a:solidFill>
              </a:rPr>
              <a:t>可以由下式给出：</a:t>
            </a:r>
          </a:p>
        </p:txBody>
      </p:sp>
      <p:sp>
        <p:nvSpPr>
          <p:cNvPr id="12295" name="Rectangle 7">
            <a:extLst>
              <a:ext uri="{FF2B5EF4-FFF2-40B4-BE49-F238E27FC236}">
                <a16:creationId xmlns:a16="http://schemas.microsoft.com/office/drawing/2014/main" id="{E42E2883-6D6F-4338-9DBB-292DC446B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15888"/>
            <a:ext cx="83534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4400">
                <a:solidFill>
                  <a:schemeClr val="tx1"/>
                </a:solidFill>
              </a:rPr>
              <a:t>1. </a:t>
            </a:r>
            <a:r>
              <a:rPr lang="zh-CN" altLang="en-US" sz="4400">
                <a:solidFill>
                  <a:schemeClr val="tx1"/>
                </a:solidFill>
              </a:rPr>
              <a:t>微观粒子的波粒二象性</a:t>
            </a:r>
          </a:p>
        </p:txBody>
      </p:sp>
      <p:sp>
        <p:nvSpPr>
          <p:cNvPr id="434183" name="Rectangle 1031">
            <a:extLst>
              <a:ext uri="{FF2B5EF4-FFF2-40B4-BE49-F238E27FC236}">
                <a16:creationId xmlns:a16="http://schemas.microsoft.com/office/drawing/2014/main" id="{D5015235-C3F5-439F-A547-16094C695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6092825"/>
            <a:ext cx="6372225" cy="519113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(</a:t>
            </a:r>
            <a:r>
              <a:rPr lang="zh-CN" altLang="en-US">
                <a:solidFill>
                  <a:schemeClr val="tx1"/>
                </a:solidFill>
              </a:rPr>
              <a:t>博士论文，</a:t>
            </a:r>
            <a:r>
              <a:rPr lang="en-US" altLang="zh-CN">
                <a:solidFill>
                  <a:schemeClr val="tx1"/>
                </a:solidFill>
              </a:rPr>
              <a:t>1929</a:t>
            </a:r>
            <a:r>
              <a:rPr lang="zh-CN" altLang="en-US">
                <a:solidFill>
                  <a:schemeClr val="tx1"/>
                </a:solidFill>
              </a:rPr>
              <a:t>年获诺贝尔物理学奖</a:t>
            </a:r>
            <a:r>
              <a:rPr lang="en-US" altLang="zh-CN">
                <a:solidFill>
                  <a:schemeClr val="tx1"/>
                </a:solidFill>
              </a:rPr>
              <a:t>!)</a:t>
            </a:r>
          </a:p>
        </p:txBody>
      </p:sp>
      <p:pic>
        <p:nvPicPr>
          <p:cNvPr id="12301" name="Picture 13">
            <a:extLst>
              <a:ext uri="{FF2B5EF4-FFF2-40B4-BE49-F238E27FC236}">
                <a16:creationId xmlns:a16="http://schemas.microsoft.com/office/drawing/2014/main" id="{16A9699B-5231-4652-B724-C0AA31515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3716338"/>
            <a:ext cx="2416175" cy="230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34184" name="Object 1032">
            <a:extLst>
              <a:ext uri="{FF2B5EF4-FFF2-40B4-BE49-F238E27FC236}">
                <a16:creationId xmlns:a16="http://schemas.microsoft.com/office/drawing/2014/main" id="{0779C876-B91D-4FB0-869A-E66D776CD4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4221163"/>
          <a:ext cx="3241675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185" name="公式" r:id="rId5" imgW="774360" imgH="393480" progId="Equation.3">
                  <p:embed/>
                </p:oleObj>
              </mc:Choice>
              <mc:Fallback>
                <p:oleObj name="公式" r:id="rId5" imgW="774360" imgH="393480" progId="Equation.3">
                  <p:embed/>
                  <p:pic>
                    <p:nvPicPr>
                      <p:cNvPr id="0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221163"/>
                        <a:ext cx="3241675" cy="164782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34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4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 autoUpdateAnimBg="0"/>
      <p:bldP spid="43418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1026">
            <a:extLst>
              <a:ext uri="{FF2B5EF4-FFF2-40B4-BE49-F238E27FC236}">
                <a16:creationId xmlns:a16="http://schemas.microsoft.com/office/drawing/2014/main" id="{EC2AD721-EC5F-406A-84CE-23EA16979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6063"/>
            <a:ext cx="44608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4000">
                <a:solidFill>
                  <a:schemeClr val="tx1"/>
                </a:solidFill>
              </a:rPr>
              <a:t>(2) </a:t>
            </a:r>
            <a:r>
              <a:rPr lang="zh-CN" altLang="en-US" sz="4000">
                <a:solidFill>
                  <a:schemeClr val="tx1"/>
                </a:solidFill>
              </a:rPr>
              <a:t>德布罗意关系式</a:t>
            </a:r>
          </a:p>
        </p:txBody>
      </p:sp>
      <p:sp>
        <p:nvSpPr>
          <p:cNvPr id="259076" name="Rectangle 1028">
            <a:extLst>
              <a:ext uri="{FF2B5EF4-FFF2-40B4-BE49-F238E27FC236}">
                <a16:creationId xmlns:a16="http://schemas.microsoft.com/office/drawing/2014/main" id="{A7F5B674-715C-4D00-9268-D370AA5EC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844675"/>
            <a:ext cx="7839075" cy="143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4000">
                <a:solidFill>
                  <a:schemeClr val="tx1"/>
                </a:solidFill>
                <a:latin typeface="楷体_GB2312" pitchFamily="49" charset="-122"/>
              </a:rPr>
              <a:t>这种实物粒子的波称</a:t>
            </a:r>
            <a:r>
              <a:rPr lang="zh-CN" altLang="en-US" sz="4000">
                <a:solidFill>
                  <a:schemeClr val="accent2"/>
                </a:solidFill>
                <a:latin typeface="楷体_GB2312" pitchFamily="49" charset="-122"/>
              </a:rPr>
              <a:t>物质波</a:t>
            </a:r>
            <a:r>
              <a:rPr lang="en-US" altLang="zh-CN" sz="4000">
                <a:solidFill>
                  <a:schemeClr val="accent2"/>
                </a:solidFill>
                <a:latin typeface="楷体_GB2312" pitchFamily="49" charset="-122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altLang="zh-CN" sz="4000">
                <a:solidFill>
                  <a:schemeClr val="tx1"/>
                </a:solidFill>
                <a:latin typeface="楷体_GB2312" pitchFamily="49" charset="-122"/>
              </a:rPr>
              <a:t>              </a:t>
            </a:r>
            <a:r>
              <a:rPr lang="zh-CN" altLang="en-US" sz="4000">
                <a:solidFill>
                  <a:schemeClr val="tx1"/>
                </a:solidFill>
                <a:latin typeface="楷体_GB2312" pitchFamily="49" charset="-122"/>
              </a:rPr>
              <a:t>又称</a:t>
            </a:r>
            <a:r>
              <a:rPr lang="zh-CN" altLang="en-US" sz="4000">
                <a:solidFill>
                  <a:schemeClr val="accent2"/>
                </a:solidFill>
                <a:latin typeface="楷体_GB2312" pitchFamily="49" charset="-122"/>
              </a:rPr>
              <a:t>德布罗意波</a:t>
            </a:r>
            <a:r>
              <a:rPr lang="zh-CN" altLang="en-US" sz="4000">
                <a:solidFill>
                  <a:schemeClr val="tx1"/>
                </a:solidFill>
                <a:latin typeface="楷体_GB2312" pitchFamily="49" charset="-122"/>
              </a:rPr>
              <a:t>。</a:t>
            </a:r>
          </a:p>
        </p:txBody>
      </p:sp>
      <p:sp>
        <p:nvSpPr>
          <p:cNvPr id="259077" name="Rectangle 1029">
            <a:extLst>
              <a:ext uri="{FF2B5EF4-FFF2-40B4-BE49-F238E27FC236}">
                <a16:creationId xmlns:a16="http://schemas.microsoft.com/office/drawing/2014/main" id="{FA0D8152-317D-403B-8309-C9BCF27A8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3284538"/>
            <a:ext cx="84963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4000">
                <a:solidFill>
                  <a:schemeClr val="tx1"/>
                </a:solidFill>
              </a:rPr>
              <a:t>例如：一个电子 </a:t>
            </a:r>
            <a:r>
              <a:rPr lang="en-US" altLang="zh-CN" sz="4000" i="1">
                <a:solidFill>
                  <a:schemeClr val="tx1"/>
                </a:solidFill>
              </a:rPr>
              <a:t>m</a:t>
            </a:r>
            <a:r>
              <a:rPr lang="en-US" altLang="zh-CN" sz="4000" i="1" baseline="-25000">
                <a:solidFill>
                  <a:schemeClr val="tx1"/>
                </a:solidFill>
              </a:rPr>
              <a:t> </a:t>
            </a:r>
            <a:r>
              <a:rPr lang="en-US" altLang="zh-CN" sz="4000">
                <a:solidFill>
                  <a:schemeClr val="tx1"/>
                </a:solidFill>
              </a:rPr>
              <a:t>= 9.11 </a:t>
            </a:r>
            <a:r>
              <a:rPr lang="en-US" altLang="zh-CN" sz="4000">
                <a:solidFill>
                  <a:schemeClr val="tx1"/>
                </a:solidFill>
                <a:sym typeface="Symbol" panose="05050102010706020507" pitchFamily="18" charset="2"/>
              </a:rPr>
              <a:t> </a:t>
            </a:r>
            <a:r>
              <a:rPr lang="en-US" altLang="zh-CN" sz="4000">
                <a:solidFill>
                  <a:schemeClr val="tx1"/>
                </a:solidFill>
              </a:rPr>
              <a:t>10</a:t>
            </a:r>
            <a:r>
              <a:rPr lang="en-US" altLang="zh-CN" sz="4000" baseline="30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4000" baseline="30000">
                <a:solidFill>
                  <a:schemeClr val="tx1"/>
                </a:solidFill>
              </a:rPr>
              <a:t>31 </a:t>
            </a:r>
            <a:r>
              <a:rPr lang="en-US" altLang="zh-CN" sz="4000">
                <a:solidFill>
                  <a:schemeClr val="tx1"/>
                </a:solidFill>
              </a:rPr>
              <a:t>kg</a:t>
            </a:r>
          </a:p>
        </p:txBody>
      </p:sp>
      <p:sp>
        <p:nvSpPr>
          <p:cNvPr id="259078" name="Rectangle 1030">
            <a:extLst>
              <a:ext uri="{FF2B5EF4-FFF2-40B4-BE49-F238E27FC236}">
                <a16:creationId xmlns:a16="http://schemas.microsoft.com/office/drawing/2014/main" id="{A352AE12-F436-4DC9-84A3-AA279931E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3933825"/>
            <a:ext cx="73437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600" i="1">
                <a:solidFill>
                  <a:schemeClr val="tx1"/>
                </a:solidFill>
              </a:rPr>
              <a:t>h = </a:t>
            </a:r>
            <a:r>
              <a:rPr lang="en-US" altLang="zh-CN" sz="3600">
                <a:solidFill>
                  <a:schemeClr val="tx1"/>
                </a:solidFill>
              </a:rPr>
              <a:t>6.626 </a:t>
            </a:r>
            <a:r>
              <a:rPr lang="en-US" altLang="zh-CN" sz="3600">
                <a:solidFill>
                  <a:schemeClr val="tx1"/>
                </a:solidFill>
                <a:sym typeface="Symbol" panose="05050102010706020507" pitchFamily="18" charset="2"/>
              </a:rPr>
              <a:t> </a:t>
            </a:r>
            <a:r>
              <a:rPr lang="en-US" altLang="zh-CN" sz="3600">
                <a:solidFill>
                  <a:schemeClr val="tx1"/>
                </a:solidFill>
              </a:rPr>
              <a:t>10</a:t>
            </a:r>
            <a:r>
              <a:rPr lang="en-US" altLang="zh-CN" sz="3600" baseline="30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3600" baseline="30000">
                <a:solidFill>
                  <a:schemeClr val="tx1"/>
                </a:solidFill>
              </a:rPr>
              <a:t>34 </a:t>
            </a:r>
            <a:r>
              <a:rPr lang="en-US" altLang="zh-CN" sz="3600">
                <a:solidFill>
                  <a:schemeClr val="tx1"/>
                </a:solidFill>
              </a:rPr>
              <a:t>J</a:t>
            </a:r>
            <a:r>
              <a:rPr lang="en-US" altLang="zh-CN" sz="360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•</a:t>
            </a:r>
            <a:r>
              <a:rPr lang="en-US" altLang="zh-CN" sz="3600">
                <a:solidFill>
                  <a:schemeClr val="tx1"/>
                </a:solidFill>
              </a:rPr>
              <a:t>s; </a:t>
            </a:r>
            <a:r>
              <a:rPr lang="en-US" altLang="zh-CN" sz="4000" i="1">
                <a:solidFill>
                  <a:schemeClr val="tx1"/>
                </a:solidFill>
              </a:rPr>
              <a:t>v </a:t>
            </a:r>
            <a:r>
              <a:rPr lang="en-US" altLang="zh-CN" sz="4000">
                <a:solidFill>
                  <a:schemeClr val="tx1"/>
                </a:solidFill>
              </a:rPr>
              <a:t>= 10</a:t>
            </a:r>
            <a:r>
              <a:rPr lang="en-US" altLang="zh-CN" sz="4000" baseline="30000">
                <a:solidFill>
                  <a:schemeClr val="tx1"/>
                </a:solidFill>
              </a:rPr>
              <a:t>6 </a:t>
            </a:r>
            <a:r>
              <a:rPr lang="en-US" altLang="zh-CN" sz="4000">
                <a:solidFill>
                  <a:schemeClr val="tx1"/>
                </a:solidFill>
              </a:rPr>
              <a:t>m</a:t>
            </a:r>
            <a:r>
              <a:rPr lang="en-US" altLang="zh-CN" sz="3600">
                <a:solidFill>
                  <a:schemeClr val="tx1"/>
                </a:solidFill>
                <a:sym typeface="Symbol" panose="05050102010706020507" pitchFamily="18" charset="2"/>
              </a:rPr>
              <a:t>•</a:t>
            </a:r>
            <a:r>
              <a:rPr lang="en-US" altLang="zh-CN" sz="4000">
                <a:solidFill>
                  <a:schemeClr val="tx1"/>
                </a:solidFill>
              </a:rPr>
              <a:t>s</a:t>
            </a:r>
            <a:r>
              <a:rPr lang="en-US" altLang="zh-CN" sz="4000" baseline="30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4000" baseline="30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9079" name="Rectangle 1031">
            <a:extLst>
              <a:ext uri="{FF2B5EF4-FFF2-40B4-BE49-F238E27FC236}">
                <a16:creationId xmlns:a16="http://schemas.microsoft.com/office/drawing/2014/main" id="{3DEF588B-81E5-4858-B723-9B12E8DEE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4652963"/>
            <a:ext cx="8316912" cy="125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4000">
                <a:solidFill>
                  <a:schemeClr val="tx1"/>
                </a:solidFill>
              </a:rPr>
              <a:t>按德布罗意关系此电子</a:t>
            </a:r>
            <a:r>
              <a:rPr lang="zh-CN" altLang="en-US" sz="4000" baseline="-25000">
                <a:solidFill>
                  <a:schemeClr val="tx1"/>
                </a:solidFill>
              </a:rPr>
              <a:t> </a:t>
            </a:r>
            <a:r>
              <a:rPr lang="zh-CN" altLang="en-US" sz="4000" i="1">
                <a:solidFill>
                  <a:schemeClr val="tx1"/>
                </a:solidFill>
                <a:sym typeface="Symbol" panose="05050102010706020507" pitchFamily="18" charset="2"/>
              </a:rPr>
              <a:t> </a:t>
            </a:r>
            <a:r>
              <a:rPr lang="en-US" altLang="zh-CN" sz="4000">
                <a:solidFill>
                  <a:schemeClr val="tx1"/>
                </a:solidFill>
              </a:rPr>
              <a:t>= 727 pm</a:t>
            </a:r>
          </a:p>
          <a:p>
            <a:pPr algn="r"/>
            <a:r>
              <a:rPr lang="en-US" altLang="zh-CN" sz="3600">
                <a:solidFill>
                  <a:schemeClr val="tx1"/>
                </a:solidFill>
              </a:rPr>
              <a:t>Pico =10</a:t>
            </a:r>
            <a:r>
              <a:rPr lang="en-US" altLang="zh-CN" sz="3600" baseline="30000">
                <a:solidFill>
                  <a:schemeClr val="tx1"/>
                </a:solidFill>
                <a:sym typeface="Symbol" panose="05050102010706020507" pitchFamily="18" charset="2"/>
              </a:rPr>
              <a:t></a:t>
            </a:r>
            <a:r>
              <a:rPr lang="en-US" altLang="zh-CN" sz="3600" baseline="30000">
                <a:solidFill>
                  <a:schemeClr val="tx1"/>
                </a:solidFill>
              </a:rPr>
              <a:t>12</a:t>
            </a:r>
          </a:p>
        </p:txBody>
      </p:sp>
      <p:graphicFrame>
        <p:nvGraphicFramePr>
          <p:cNvPr id="259083" name="Object 1035">
            <a:extLst>
              <a:ext uri="{FF2B5EF4-FFF2-40B4-BE49-F238E27FC236}">
                <a16:creationId xmlns:a16="http://schemas.microsoft.com/office/drawing/2014/main" id="{74ABA639-5AAF-45B3-BC65-1713D99F79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59338" y="115888"/>
          <a:ext cx="3241675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84" name="公式" r:id="rId3" imgW="774360" imgH="393480" progId="Equation.3">
                  <p:embed/>
                </p:oleObj>
              </mc:Choice>
              <mc:Fallback>
                <p:oleObj name="公式" r:id="rId3" imgW="774360" imgH="393480" progId="Equation.3">
                  <p:embed/>
                  <p:pic>
                    <p:nvPicPr>
                      <p:cNvPr id="0" name="Object 10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115888"/>
                        <a:ext cx="3241675" cy="164782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259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"/>
                                        <p:tgtEl>
                                          <p:spTgt spid="259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"/>
                                        <p:tgtEl>
                                          <p:spTgt spid="259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"/>
                                        <p:tgtEl>
                                          <p:spTgt spid="259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"/>
                                        <p:tgtEl>
                                          <p:spTgt spid="259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"/>
                                        <p:tgtEl>
                                          <p:spTgt spid="2590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076" grpId="0" build="p" autoUpdateAnimBg="0"/>
      <p:bldP spid="259077" grpId="0" build="p" autoUpdateAnimBg="0"/>
      <p:bldP spid="259078" grpId="0" build="p" autoUpdateAnimBg="0"/>
      <p:bldP spid="259079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783" name="Picture 7" descr="p203001">
            <a:extLst>
              <a:ext uri="{FF2B5EF4-FFF2-40B4-BE49-F238E27FC236}">
                <a16:creationId xmlns:a16="http://schemas.microsoft.com/office/drawing/2014/main" id="{82763E87-6192-44F9-9BAB-C1AE8B05A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64"/>
          <a:stretch>
            <a:fillRect/>
          </a:stretch>
        </p:blipFill>
        <p:spPr bwMode="auto">
          <a:xfrm>
            <a:off x="4932363" y="3402013"/>
            <a:ext cx="3422650" cy="345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7787" name="Group 11">
            <a:extLst>
              <a:ext uri="{FF2B5EF4-FFF2-40B4-BE49-F238E27FC236}">
                <a16:creationId xmlns:a16="http://schemas.microsoft.com/office/drawing/2014/main" id="{40DF3FB1-8F2A-4969-ABED-9B93F019C699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3860800"/>
            <a:ext cx="4608513" cy="2830513"/>
            <a:chOff x="158" y="2432"/>
            <a:chExt cx="2903" cy="1783"/>
          </a:xfrm>
        </p:grpSpPr>
        <p:pic>
          <p:nvPicPr>
            <p:cNvPr id="587785" name="Picture 9" descr="fig03-2">
              <a:extLst>
                <a:ext uri="{FF2B5EF4-FFF2-40B4-BE49-F238E27FC236}">
                  <a16:creationId xmlns:a16="http://schemas.microsoft.com/office/drawing/2014/main" id="{8DD0F585-67C4-40B2-A5F7-42474C9839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" y="2432"/>
              <a:ext cx="2857" cy="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7786" name="Text Box 10">
              <a:extLst>
                <a:ext uri="{FF2B5EF4-FFF2-40B4-BE49-F238E27FC236}">
                  <a16:creationId xmlns:a16="http://schemas.microsoft.com/office/drawing/2014/main" id="{E38868A1-8C6D-45AF-98E6-5D03EB85AE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" y="3328"/>
              <a:ext cx="2903" cy="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US" altLang="zh-CN" sz="2400">
                  <a:solidFill>
                    <a:schemeClr val="tx1"/>
                  </a:solidFill>
                </a:rPr>
                <a:t>1.</a:t>
              </a:r>
              <a:r>
                <a:rPr lang="zh-CN" altLang="en-US" sz="2400">
                  <a:solidFill>
                    <a:schemeClr val="tx1"/>
                  </a:solidFill>
                </a:rPr>
                <a:t>电子束</a:t>
              </a:r>
              <a:r>
                <a:rPr lang="en-US" altLang="zh-CN" sz="2400">
                  <a:solidFill>
                    <a:schemeClr val="tx1"/>
                  </a:solidFill>
                </a:rPr>
                <a:t>,  2.</a:t>
              </a:r>
              <a:r>
                <a:rPr lang="zh-CN" altLang="en-US" sz="2400">
                  <a:solidFill>
                    <a:schemeClr val="tx1"/>
                  </a:solidFill>
                </a:rPr>
                <a:t>狭缝</a:t>
              </a:r>
              <a:r>
                <a:rPr lang="en-US" altLang="zh-CN" sz="2400">
                  <a:solidFill>
                    <a:schemeClr val="tx1"/>
                  </a:solidFill>
                </a:rPr>
                <a:t>, 3.</a:t>
              </a:r>
              <a:r>
                <a:rPr lang="zh-CN" altLang="en-US" sz="2400">
                  <a:solidFill>
                    <a:schemeClr val="tx1"/>
                  </a:solidFill>
                </a:rPr>
                <a:t>光栅</a:t>
              </a:r>
              <a:r>
                <a:rPr lang="en-US" altLang="zh-CN" sz="2400">
                  <a:solidFill>
                    <a:schemeClr val="tx1"/>
                  </a:solidFill>
                </a:rPr>
                <a:t>(</a:t>
              </a:r>
              <a:r>
                <a:rPr lang="zh-CN" altLang="en-US" sz="2400">
                  <a:solidFill>
                    <a:schemeClr val="tx1"/>
                  </a:solidFill>
                </a:rPr>
                <a:t>晶体</a:t>
              </a:r>
              <a:r>
                <a:rPr lang="en-US" altLang="zh-CN" sz="2400">
                  <a:solidFill>
                    <a:schemeClr val="tx1"/>
                  </a:solidFill>
                </a:rPr>
                <a:t>), </a:t>
              </a:r>
            </a:p>
            <a:p>
              <a:pPr>
                <a:spcBef>
                  <a:spcPct val="20000"/>
                </a:spcBef>
              </a:pPr>
              <a:r>
                <a:rPr lang="en-US" altLang="zh-CN" sz="2400">
                  <a:solidFill>
                    <a:schemeClr val="tx1"/>
                  </a:solidFill>
                </a:rPr>
                <a:t>4.</a:t>
              </a:r>
              <a:r>
                <a:rPr lang="zh-CN" altLang="en-US" sz="2400">
                  <a:solidFill>
                    <a:schemeClr val="tx1"/>
                  </a:solidFill>
                </a:rPr>
                <a:t>屏幕</a:t>
              </a:r>
            </a:p>
            <a:p>
              <a:pPr algn="ctr">
                <a:spcBef>
                  <a:spcPct val="20000"/>
                </a:spcBef>
              </a:pPr>
              <a:r>
                <a:rPr lang="zh-CN" altLang="en-US">
                  <a:solidFill>
                    <a:schemeClr val="tx1"/>
                  </a:solidFill>
                </a:rPr>
                <a:t>电子衍射实验装置示意图  </a:t>
              </a:r>
            </a:p>
          </p:txBody>
        </p:sp>
      </p:grpSp>
      <p:grpSp>
        <p:nvGrpSpPr>
          <p:cNvPr id="587788" name="Group 12">
            <a:extLst>
              <a:ext uri="{FF2B5EF4-FFF2-40B4-BE49-F238E27FC236}">
                <a16:creationId xmlns:a16="http://schemas.microsoft.com/office/drawing/2014/main" id="{BC0CE507-E7D2-4827-AAEE-FB5A9419075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1700" y="3381375"/>
            <a:ext cx="3238500" cy="3432175"/>
            <a:chOff x="295" y="799"/>
            <a:chExt cx="2436" cy="2608"/>
          </a:xfrm>
        </p:grpSpPr>
        <p:pic>
          <p:nvPicPr>
            <p:cNvPr id="587789" name="Picture 13" descr="p203">
              <a:extLst>
                <a:ext uri="{FF2B5EF4-FFF2-40B4-BE49-F238E27FC236}">
                  <a16:creationId xmlns:a16="http://schemas.microsoft.com/office/drawing/2014/main" id="{C4EE14AA-EEE9-4CE9-A7FC-E2A4C1181F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799"/>
              <a:ext cx="2436" cy="2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7790" name="Text Box 14">
              <a:extLst>
                <a:ext uri="{FF2B5EF4-FFF2-40B4-BE49-F238E27FC236}">
                  <a16:creationId xmlns:a16="http://schemas.microsoft.com/office/drawing/2014/main" id="{1C897C77-88A2-4FFB-9BB7-05AEDBDE534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85" y="2976"/>
              <a:ext cx="2178" cy="3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solidFill>
                    <a:schemeClr val="tx1"/>
                  </a:solidFill>
                </a:rPr>
                <a:t>铝箔的</a:t>
              </a:r>
              <a:r>
                <a:rPr lang="en-US" altLang="zh-CN">
                  <a:solidFill>
                    <a:schemeClr val="tx1"/>
                  </a:solidFill>
                </a:rPr>
                <a:t>X</a:t>
              </a:r>
              <a:r>
                <a:rPr lang="zh-CN" altLang="en-US">
                  <a:solidFill>
                    <a:schemeClr val="tx1"/>
                  </a:solidFill>
                </a:rPr>
                <a:t>射线图</a:t>
              </a:r>
            </a:p>
          </p:txBody>
        </p:sp>
      </p:grpSp>
      <p:sp>
        <p:nvSpPr>
          <p:cNvPr id="587779" name="Rectangle 3">
            <a:extLst>
              <a:ext uri="{FF2B5EF4-FFF2-40B4-BE49-F238E27FC236}">
                <a16:creationId xmlns:a16="http://schemas.microsoft.com/office/drawing/2014/main" id="{8AAAED6E-37EF-4084-8A37-88275769AE2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88913"/>
            <a:ext cx="8353425" cy="3527425"/>
          </a:xfrm>
        </p:spPr>
        <p:txBody>
          <a:bodyPr/>
          <a:lstStyle/>
          <a:p>
            <a:pPr algn="just">
              <a:lnSpc>
                <a:spcPct val="90000"/>
              </a:lnSpc>
              <a:buFontTx/>
              <a:buNone/>
            </a:pPr>
            <a:r>
              <a:rPr lang="en-US" altLang="zh-CN" sz="4000">
                <a:solidFill>
                  <a:schemeClr val="tx1"/>
                </a:solidFill>
              </a:rPr>
              <a:t>(3) </a:t>
            </a:r>
            <a:r>
              <a:rPr lang="zh-CN" altLang="en-US" sz="4000">
                <a:solidFill>
                  <a:schemeClr val="tx1"/>
                </a:solidFill>
              </a:rPr>
              <a:t>电子衍射实验</a:t>
            </a:r>
          </a:p>
          <a:p>
            <a:pPr algn="just">
              <a:lnSpc>
                <a:spcPct val="90000"/>
              </a:lnSpc>
            </a:pPr>
            <a:r>
              <a:rPr lang="en-US" altLang="zh-CN" sz="3000">
                <a:solidFill>
                  <a:schemeClr val="tx1"/>
                </a:solidFill>
              </a:rPr>
              <a:t>1927</a:t>
            </a:r>
            <a:r>
              <a:rPr lang="zh-CN" altLang="en-US" sz="3000">
                <a:solidFill>
                  <a:schemeClr val="tx1"/>
                </a:solidFill>
              </a:rPr>
              <a:t>年，美国贝尔实验室的</a:t>
            </a:r>
            <a:r>
              <a:rPr lang="en-US" altLang="zh-CN" sz="3000">
                <a:solidFill>
                  <a:schemeClr val="tx1"/>
                </a:solidFill>
              </a:rPr>
              <a:t>C. J. Davisson </a:t>
            </a:r>
            <a:r>
              <a:rPr lang="zh-CN" altLang="en-US" sz="3000">
                <a:solidFill>
                  <a:schemeClr val="tx1"/>
                </a:solidFill>
              </a:rPr>
              <a:t>和 </a:t>
            </a:r>
            <a:r>
              <a:rPr lang="en-US" altLang="zh-CN" sz="3000">
                <a:solidFill>
                  <a:schemeClr val="tx1"/>
                </a:solidFill>
              </a:rPr>
              <a:t>L.  H. Germer </a:t>
            </a:r>
            <a:r>
              <a:rPr lang="zh-CN" altLang="en-US" sz="3000">
                <a:solidFill>
                  <a:schemeClr val="tx1"/>
                </a:solidFill>
              </a:rPr>
              <a:t>和英国</a:t>
            </a:r>
            <a:r>
              <a:rPr lang="en-US" altLang="zh-CN" sz="3000">
                <a:solidFill>
                  <a:schemeClr val="tx1"/>
                </a:solidFill>
              </a:rPr>
              <a:t>G. P. Thomson </a:t>
            </a:r>
            <a:r>
              <a:rPr lang="zh-CN" altLang="en-US" sz="3000">
                <a:solidFill>
                  <a:schemeClr val="tx1"/>
                </a:solidFill>
              </a:rPr>
              <a:t>分别进行了电子衍射实验，得到一系列明暗相间的环纹，即电子衍射图样。</a:t>
            </a:r>
          </a:p>
          <a:p>
            <a:pPr algn="just">
              <a:lnSpc>
                <a:spcPct val="90000"/>
              </a:lnSpc>
            </a:pPr>
            <a:r>
              <a:rPr lang="zh-CN" altLang="en-US" sz="3000">
                <a:solidFill>
                  <a:schemeClr val="accent2"/>
                </a:solidFill>
              </a:rPr>
              <a:t>电子衍射的发现证实了德布罗意提出的假设</a:t>
            </a:r>
            <a:r>
              <a:rPr lang="en-US" altLang="zh-CN" sz="3000">
                <a:solidFill>
                  <a:schemeClr val="accent2"/>
                </a:solidFill>
              </a:rPr>
              <a:t>——</a:t>
            </a:r>
            <a:r>
              <a:rPr lang="zh-CN" altLang="en-US" sz="3000">
                <a:solidFill>
                  <a:schemeClr val="accent2"/>
                </a:solidFill>
              </a:rPr>
              <a:t>微观粒子具有波粒二象性。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7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7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7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587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87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楷体_GB2312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8011</TotalTime>
  <Words>3407</Words>
  <Application>Microsoft Office PowerPoint</Application>
  <PresentationFormat>全屏显示(4:3)</PresentationFormat>
  <Paragraphs>324</Paragraphs>
  <Slides>56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56</vt:i4>
      </vt:variant>
    </vt:vector>
  </HeadingPairs>
  <TitlesOfParts>
    <vt:vector size="66" baseType="lpstr">
      <vt:lpstr>Symbol</vt:lpstr>
      <vt:lpstr>Arial</vt:lpstr>
      <vt:lpstr>楷体</vt:lpstr>
      <vt:lpstr>Times New Roman</vt:lpstr>
      <vt:lpstr>Wingdings</vt:lpstr>
      <vt:lpstr>宋体</vt:lpstr>
      <vt:lpstr>楷体_GB2312</vt:lpstr>
      <vt:lpstr>默认设计模板</vt:lpstr>
      <vt:lpstr>Microsoft 公式 3.0</vt:lpstr>
      <vt:lpstr>CS ChemDraw Drawing</vt:lpstr>
      <vt:lpstr>第5章  物质结构基础</vt:lpstr>
      <vt:lpstr>PowerPoint 演示文稿</vt:lpstr>
      <vt:lpstr>PowerPoint 演示文稿</vt:lpstr>
      <vt:lpstr>PowerPoint 演示文稿</vt:lpstr>
      <vt:lpstr>5.1 原子结构的近代概念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 微观领域中能量是量子化的。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 波函数(原子轨道)的角度分布图</vt:lpstr>
      <vt:lpstr>PowerPoint 演示文稿</vt:lpstr>
      <vt:lpstr>PowerPoint 演示文稿</vt:lpstr>
      <vt:lpstr>PowerPoint 演示文稿</vt:lpstr>
      <vt:lpstr>PowerPoint 演示文稿</vt:lpstr>
      <vt:lpstr>5.1.4 电子云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薛定谔方程</vt:lpstr>
      <vt:lpstr>课堂练习</vt:lpstr>
      <vt:lpstr>PowerPoint 演示文稿</vt:lpstr>
      <vt:lpstr>PowerPoint 演示文稿</vt:lpstr>
    </vt:vector>
  </TitlesOfParts>
  <Company>chemistry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第六章  原子结构和元素周期系</dc:title>
  <dc:creator>pengjun</dc:creator>
  <cp:lastModifiedBy>张伯望</cp:lastModifiedBy>
  <cp:revision>997</cp:revision>
  <dcterms:created xsi:type="dcterms:W3CDTF">2001-09-15T06:43:51Z</dcterms:created>
  <dcterms:modified xsi:type="dcterms:W3CDTF">2017-09-07T11:23:44Z</dcterms:modified>
</cp:coreProperties>
</file>